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780" r:id="rId1"/>
  </p:sldMasterIdLst>
  <p:notesMasterIdLst>
    <p:notesMasterId r:id="rId91"/>
  </p:notesMasterIdLst>
  <p:handoutMasterIdLst>
    <p:handoutMasterId r:id="rId92"/>
  </p:handoutMasterIdLst>
  <p:sldIdLst>
    <p:sldId id="256" r:id="rId2"/>
    <p:sldId id="448" r:id="rId3"/>
    <p:sldId id="460" r:id="rId4"/>
    <p:sldId id="447" r:id="rId5"/>
    <p:sldId id="453" r:id="rId6"/>
    <p:sldId id="335" r:id="rId7"/>
    <p:sldId id="304" r:id="rId8"/>
    <p:sldId id="333" r:id="rId9"/>
    <p:sldId id="341" r:id="rId10"/>
    <p:sldId id="338" r:id="rId11"/>
    <p:sldId id="342" r:id="rId12"/>
    <p:sldId id="405" r:id="rId13"/>
    <p:sldId id="421" r:id="rId14"/>
    <p:sldId id="420" r:id="rId15"/>
    <p:sldId id="425" r:id="rId16"/>
    <p:sldId id="426" r:id="rId17"/>
    <p:sldId id="427" r:id="rId18"/>
    <p:sldId id="437" r:id="rId19"/>
    <p:sldId id="452" r:id="rId20"/>
    <p:sldId id="436" r:id="rId21"/>
    <p:sldId id="431" r:id="rId22"/>
    <p:sldId id="406" r:id="rId23"/>
    <p:sldId id="439" r:id="rId24"/>
    <p:sldId id="440" r:id="rId25"/>
    <p:sldId id="450" r:id="rId26"/>
    <p:sldId id="328" r:id="rId27"/>
    <p:sldId id="407" r:id="rId28"/>
    <p:sldId id="424" r:id="rId29"/>
    <p:sldId id="442" r:id="rId30"/>
    <p:sldId id="409" r:id="rId31"/>
    <p:sldId id="412" r:id="rId32"/>
    <p:sldId id="313" r:id="rId33"/>
    <p:sldId id="314" r:id="rId34"/>
    <p:sldId id="364" r:id="rId35"/>
    <p:sldId id="362" r:id="rId36"/>
    <p:sldId id="366" r:id="rId37"/>
    <p:sldId id="367" r:id="rId38"/>
    <p:sldId id="368" r:id="rId39"/>
    <p:sldId id="369" r:id="rId40"/>
    <p:sldId id="348" r:id="rId41"/>
    <p:sldId id="349" r:id="rId42"/>
    <p:sldId id="371" r:id="rId43"/>
    <p:sldId id="463" r:id="rId44"/>
    <p:sldId id="372" r:id="rId45"/>
    <p:sldId id="351" r:id="rId46"/>
    <p:sldId id="464" r:id="rId47"/>
    <p:sldId id="465" r:id="rId48"/>
    <p:sldId id="466" r:id="rId49"/>
    <p:sldId id="467" r:id="rId50"/>
    <p:sldId id="468" r:id="rId51"/>
    <p:sldId id="469" r:id="rId52"/>
    <p:sldId id="482" r:id="rId53"/>
    <p:sldId id="470" r:id="rId54"/>
    <p:sldId id="471" r:id="rId55"/>
    <p:sldId id="472" r:id="rId56"/>
    <p:sldId id="473" r:id="rId57"/>
    <p:sldId id="474" r:id="rId58"/>
    <p:sldId id="475" r:id="rId59"/>
    <p:sldId id="476" r:id="rId60"/>
    <p:sldId id="477" r:id="rId61"/>
    <p:sldId id="478" r:id="rId62"/>
    <p:sldId id="479" r:id="rId63"/>
    <p:sldId id="480" r:id="rId64"/>
    <p:sldId id="481" r:id="rId65"/>
    <p:sldId id="352" r:id="rId66"/>
    <p:sldId id="353" r:id="rId67"/>
    <p:sldId id="354" r:id="rId68"/>
    <p:sldId id="374" r:id="rId69"/>
    <p:sldId id="360" r:id="rId70"/>
    <p:sldId id="361" r:id="rId71"/>
    <p:sldId id="379" r:id="rId72"/>
    <p:sldId id="380" r:id="rId73"/>
    <p:sldId id="381" r:id="rId74"/>
    <p:sldId id="382" r:id="rId75"/>
    <p:sldId id="383" r:id="rId76"/>
    <p:sldId id="384" r:id="rId77"/>
    <p:sldId id="385" r:id="rId78"/>
    <p:sldId id="386" r:id="rId79"/>
    <p:sldId id="388" r:id="rId80"/>
    <p:sldId id="390" r:id="rId81"/>
    <p:sldId id="397" r:id="rId82"/>
    <p:sldId id="483" r:id="rId83"/>
    <p:sldId id="461" r:id="rId84"/>
    <p:sldId id="310" r:id="rId85"/>
    <p:sldId id="443" r:id="rId86"/>
    <p:sldId id="444" r:id="rId87"/>
    <p:sldId id="319" r:id="rId88"/>
    <p:sldId id="455" r:id="rId89"/>
    <p:sldId id="45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6B"/>
    <a:srgbClr val="355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7" autoAdjust="0"/>
    <p:restoredTop sz="94720" autoAdjust="0"/>
  </p:normalViewPr>
  <p:slideViewPr>
    <p:cSldViewPr>
      <p:cViewPr varScale="1">
        <p:scale>
          <a:sx n="76" d="100"/>
          <a:sy n="76" d="100"/>
        </p:scale>
        <p:origin x="-1498" y="-86"/>
      </p:cViewPr>
      <p:guideLst>
        <p:guide orient="horz" pos="2160"/>
        <p:guide pos="2880"/>
      </p:guideLst>
    </p:cSldViewPr>
  </p:slideViewPr>
  <p:outlineViewPr>
    <p:cViewPr>
      <p:scale>
        <a:sx n="33" d="100"/>
        <a:sy n="33" d="100"/>
      </p:scale>
      <p:origin x="0" y="9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D18342-1044-43AA-BE16-177CF60BEDB8}" type="datetimeFigureOut">
              <a:rPr lang="en-US" smtClean="0"/>
              <a:t>1/17/2018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19F349-6F70-4CA0-927B-E64029E93314}" type="slidenum">
              <a:rPr lang="en-US" smtClean="0"/>
              <a:t>‹#›</a:t>
            </a:fld>
            <a:endParaRPr lang="en-US" dirty="0"/>
          </a:p>
        </p:txBody>
      </p:sp>
    </p:spTree>
    <p:extLst>
      <p:ext uri="{BB962C8B-B14F-4D97-AF65-F5344CB8AC3E}">
        <p14:creationId xmlns:p14="http://schemas.microsoft.com/office/powerpoint/2010/main" val="361922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2E113-1039-5E4E-9BF5-FE3DA22C7A14}" type="datetimeFigureOut">
              <a:rPr lang="en-US" smtClean="0"/>
              <a:t>1/17/2018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3EFC4-CC24-9047-9B29-2CCB12EE91D8}" type="slidenum">
              <a:rPr lang="en-US" smtClean="0"/>
              <a:t>‹#›</a:t>
            </a:fld>
            <a:endParaRPr lang="en-US" dirty="0"/>
          </a:p>
        </p:txBody>
      </p:sp>
    </p:spTree>
    <p:extLst>
      <p:ext uri="{BB962C8B-B14F-4D97-AF65-F5344CB8AC3E}">
        <p14:creationId xmlns:p14="http://schemas.microsoft.com/office/powerpoint/2010/main" val="133187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EFC4-CC24-9047-9B29-2CCB12EE91D8}" type="slidenum">
              <a:rPr lang="en-US" smtClean="0"/>
              <a:t>3</a:t>
            </a:fld>
            <a:endParaRPr lang="en-US" dirty="0"/>
          </a:p>
        </p:txBody>
      </p:sp>
    </p:spTree>
    <p:extLst>
      <p:ext uri="{BB962C8B-B14F-4D97-AF65-F5344CB8AC3E}">
        <p14:creationId xmlns:p14="http://schemas.microsoft.com/office/powerpoint/2010/main" val="161396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55F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3048044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35085713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14543013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381783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5270388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490590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48620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3780193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4491991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9232202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9160086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p:cNvSpPr/>
          <p:nvPr/>
        </p:nvSpPr>
        <p:spPr>
          <a:xfrm>
            <a:off x="0" y="6126163"/>
            <a:ext cx="9144000" cy="731837"/>
          </a:xfrm>
          <a:prstGeom prst="rect">
            <a:avLst/>
          </a:prstGeom>
          <a:gradFill flip="none" rotWithShape="1">
            <a:gsLst>
              <a:gs pos="0">
                <a:srgbClr val="355FAB"/>
              </a:gs>
              <a:gs pos="23000">
                <a:srgbClr val="355FAB"/>
              </a:gs>
              <a:gs pos="97000">
                <a:srgbClr val="003E6B"/>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p:nvSpPr>
        <p:spPr>
          <a:xfrm>
            <a:off x="304976" y="6126162"/>
            <a:ext cx="1981023" cy="731838"/>
          </a:xfrm>
          <a:prstGeom prst="rect">
            <a:avLst/>
          </a:prstGeom>
          <a:ln>
            <a:noFill/>
          </a:ln>
          <a:effectLst>
            <a:outerShdw blurRad="50800" dist="38100" dir="5400000" sx="95000" sy="95000" algn="t" rotWithShape="0">
              <a:prstClr val="black">
                <a:alpha val="3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3166" y="6264488"/>
            <a:ext cx="1904645" cy="504171"/>
          </a:xfrm>
          <a:prstGeom prst="rect">
            <a:avLst/>
          </a:prstGeom>
        </p:spPr>
      </p:pic>
      <p:sp>
        <p:nvSpPr>
          <p:cNvPr id="5"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69428552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003E6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3E6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3E6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3E6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3E6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3E6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ichel@assoulinedressage.com" TargetMode="External"/><Relationship Id="rId2" Type="http://schemas.openxmlformats.org/officeDocument/2006/relationships/hyperlink" Target="mailto:lkjohnson@usef.or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usef.org/compete/resources-forms/disciplines/para-equestrian" TargetMode="External"/><Relationship Id="rId4" Type="http://schemas.openxmlformats.org/officeDocument/2006/relationships/hyperlink" Target="mailto:kaihandt@yahoo.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uspea.org/" TargetMode="External"/><Relationship Id="rId2" Type="http://schemas.openxmlformats.org/officeDocument/2006/relationships/hyperlink" Target="mailto:hope@uspea.or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sdf.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ei.o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usef.org/compete/disciplines/para-equestrian/para-dressage-programs-forms/centers-of-excellen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healingstridesofva.org/" TargetMode="External"/><Relationship Id="rId3" Type="http://schemas.openxmlformats.org/officeDocument/2006/relationships/hyperlink" Target="mailto:Kaihandt@yahoo.com" TargetMode="External"/><Relationship Id="rId7" Type="http://schemas.openxmlformats.org/officeDocument/2006/relationships/hyperlink" Target="mailto:jrsporthorses@gmail.com" TargetMode="External"/><Relationship Id="rId12" Type="http://schemas.openxmlformats.org/officeDocument/2006/relationships/hyperlink" Target="mailto:info@vinceremos.org" TargetMode="External"/><Relationship Id="rId2" Type="http://schemas.openxmlformats.org/officeDocument/2006/relationships/hyperlink" Target="http://uswarmblood.com/" TargetMode="External"/><Relationship Id="rId1" Type="http://schemas.openxmlformats.org/officeDocument/2006/relationships/slideLayout" Target="../slideLayouts/slideLayout5.xml"/><Relationship Id="rId6" Type="http://schemas.openxmlformats.org/officeDocument/2006/relationships/hyperlink" Target="http://www.rideon.org/" TargetMode="External"/><Relationship Id="rId11" Type="http://schemas.openxmlformats.org/officeDocument/2006/relationships/hyperlink" Target="mailto:amurielforrest@gmail.com" TargetMode="External"/><Relationship Id="rId5" Type="http://schemas.openxmlformats.org/officeDocument/2006/relationships/hyperlink" Target="mailto:sarmentrout@carlisleacademy.com" TargetMode="External"/><Relationship Id="rId10" Type="http://schemas.openxmlformats.org/officeDocument/2006/relationships/hyperlink" Target="https://www.wheatlandfarm.org/" TargetMode="External"/><Relationship Id="rId4" Type="http://schemas.openxmlformats.org/officeDocument/2006/relationships/hyperlink" Target="http://carlisleacademymaine.com/" TargetMode="External"/><Relationship Id="rId9" Type="http://schemas.openxmlformats.org/officeDocument/2006/relationships/hyperlink" Target="mailto:carol@healingstridesofva.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usef.org/compete/disciplines/para-equestrian/para-dressage-programs-forms/para-equestrian-dressage-program-structure-pathways"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hyperlink" Target="mailto:sarmentrout@carlisleacademymaine.com" TargetMode="External"/><Relationship Id="rId2" Type="http://schemas.openxmlformats.org/officeDocument/2006/relationships/hyperlink" Target="https://www.usef.org/compete/disciplines/para-equestrian/para-dressage-programs-forms/veterans-monthly-assistance-allowance-progra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usef.org/compete/disciplines/para-equestrian/para-dressage-programs-forms/para-dressage-virtual-judging-specificati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usef.org/compete/disciplines/para-equestrian/para-dressage-programs-form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nside.fei.org/sites/default/files/PED%202017_rules_Nov_2016_Final%20Clean.pdf" TargetMode="External"/><Relationship Id="rId2" Type="http://schemas.openxmlformats.org/officeDocument/2006/relationships/hyperlink" Target="http://inside.fei.org/fei/your-role/organisers/p-e-dressage/tests" TargetMode="External"/><Relationship Id="rId1" Type="http://schemas.openxmlformats.org/officeDocument/2006/relationships/slideLayout" Target="../slideLayouts/slideLayout2.xml"/><Relationship Id="rId4" Type="http://schemas.openxmlformats.org/officeDocument/2006/relationships/hyperlink" Target="https://www.usef.org/compete/disciplines/para-equestrian/para-dressage-programs-form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usdf.org/" TargetMode="External"/><Relationship Id="rId2" Type="http://schemas.openxmlformats.org/officeDocument/2006/relationships/hyperlink" Target="http://www.usef.org/" TargetMode="External"/><Relationship Id="rId1" Type="http://schemas.openxmlformats.org/officeDocument/2006/relationships/slideLayout" Target="../slideLayouts/slideLayout2.xml"/><Relationship Id="rId4" Type="http://schemas.openxmlformats.org/officeDocument/2006/relationships/hyperlink" Target="http://www.horsecouncil.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wada-ama.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youtu.be/TqxlGqpKpG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file:///C:\Users\Sarah\AppData\Local\Microsoft\Windows\Temporary%20Internet%20Files\Content.IE5\4SY3LX81\Standard%20and%20Non%20Standard%20Compensating%20Aids%20Summary%202016.pdf" TargetMode="External"/><Relationship Id="rId2" Type="http://schemas.openxmlformats.org/officeDocument/2006/relationships/hyperlink" Target="https://www.usef.org/compete/resources-forms/disciplines/para-equestrian/para-dressage-programs-forms/dispensation-certificates" TargetMode="External"/><Relationship Id="rId1" Type="http://schemas.openxmlformats.org/officeDocument/2006/relationships/slideLayout" Target="../slideLayouts/slideLayout2.xml"/><Relationship Id="rId4" Type="http://schemas.openxmlformats.org/officeDocument/2006/relationships/hyperlink" Target="mailto:lkjohnson@usef.or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inside.fei.org/fei/disc/dressage/useful-doc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3.amazonaws.com/usefnetworkvodstorage/2017/ParaChamps/FridayFull.mp4" TargetMode="External"/><Relationship Id="rId2" Type="http://schemas.openxmlformats.org/officeDocument/2006/relationships/hyperlink" Target="https://youtu.be/75O7EvHIZZE"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usef.org/" TargetMode="External"/><Relationship Id="rId2" Type="http://schemas.openxmlformats.org/officeDocument/2006/relationships/hyperlink" Target="http://www.fei.org/" TargetMode="External"/><Relationship Id="rId1" Type="http://schemas.openxmlformats.org/officeDocument/2006/relationships/slideLayout" Target="../slideLayouts/slideLayout2.xml"/><Relationship Id="rId4" Type="http://schemas.openxmlformats.org/officeDocument/2006/relationships/hyperlink" Target="http://www.uspea.org/"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89000"/>
              </a:schemeClr>
            </a:gs>
            <a:gs pos="23000">
              <a:schemeClr val="accent1">
                <a:lumMod val="89000"/>
              </a:schemeClr>
            </a:gs>
            <a:gs pos="97000">
              <a:srgbClr val="003E6B"/>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429000"/>
            <a:ext cx="7772400" cy="2057399"/>
          </a:xfrm>
        </p:spPr>
        <p:txBody>
          <a:bodyPr>
            <a:normAutofit fontScale="92500" lnSpcReduction="10000"/>
          </a:bodyPr>
          <a:lstStyle/>
          <a:p>
            <a:pPr algn="ctr"/>
            <a:r>
              <a:rPr lang="en-US" sz="4800" b="1" dirty="0" smtClean="0">
                <a:solidFill>
                  <a:schemeClr val="tx1"/>
                </a:solidFill>
                <a:latin typeface="+mj-lt"/>
              </a:rPr>
              <a:t>Introduction to </a:t>
            </a:r>
          </a:p>
          <a:p>
            <a:pPr algn="ctr"/>
            <a:r>
              <a:rPr lang="en-US" sz="4800" b="1" dirty="0" smtClean="0">
                <a:solidFill>
                  <a:schemeClr val="tx1"/>
                </a:solidFill>
                <a:latin typeface="+mj-lt"/>
              </a:rPr>
              <a:t>Para-Equestrian Dressage</a:t>
            </a:r>
          </a:p>
          <a:p>
            <a:r>
              <a:rPr lang="en-US" sz="3300" b="1" dirty="0">
                <a:solidFill>
                  <a:schemeClr val="tx1"/>
                </a:solidFill>
                <a:latin typeface="+mj-lt"/>
              </a:rPr>
              <a:t>for Coaches &amp; Athletes</a:t>
            </a:r>
          </a:p>
          <a:p>
            <a:pPr algn="ctr"/>
            <a:endParaRPr lang="en-US" sz="4800" b="1" dirty="0" smtClean="0">
              <a:solidFill>
                <a:schemeClr val="tx1"/>
              </a:solidFill>
              <a:latin typeface="+mj-lt"/>
            </a:endParaRPr>
          </a:p>
          <a:p>
            <a:pPr algn="ctr"/>
            <a:endParaRPr lang="en-US" sz="3600" b="1" dirty="0">
              <a:solidFill>
                <a:schemeClr val="tx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33400"/>
            <a:ext cx="6248400" cy="2241614"/>
          </a:xfrm>
          <a:prstGeom prst="rect">
            <a:avLst/>
          </a:prstGeom>
        </p:spPr>
      </p:pic>
      <p:sp>
        <p:nvSpPr>
          <p:cNvPr id="2" name="Footer Placeholder 1"/>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87874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Founder of the Sport</a:t>
            </a:r>
            <a:endParaRPr lang="en-US" b="1"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0" indent="0">
              <a:buNone/>
            </a:pPr>
            <a:r>
              <a:rPr lang="en-US" dirty="0" smtClean="0">
                <a:latin typeface="+mj-lt"/>
              </a:rPr>
              <a:t>Around 1960, Jonquil </a:t>
            </a:r>
            <a:r>
              <a:rPr lang="en-US" dirty="0" err="1" smtClean="0">
                <a:latin typeface="+mj-lt"/>
              </a:rPr>
              <a:t>Solt</a:t>
            </a:r>
            <a:r>
              <a:rPr lang="en-US" dirty="0" smtClean="0">
                <a:latin typeface="+mj-lt"/>
              </a:rPr>
              <a:t> and Jane Goldsmith from the United Kingdom, with friends, </a:t>
            </a:r>
            <a:r>
              <a:rPr lang="en-US" dirty="0">
                <a:latin typeface="+mj-lt"/>
              </a:rPr>
              <a:t>started </a:t>
            </a:r>
            <a:r>
              <a:rPr lang="en-US" dirty="0" smtClean="0">
                <a:latin typeface="+mj-lt"/>
              </a:rPr>
              <a:t>Para-Equestrian </a:t>
            </a:r>
            <a:r>
              <a:rPr lang="en-US" dirty="0">
                <a:latin typeface="+mj-lt"/>
              </a:rPr>
              <a:t>sport worldwide and inspired many </a:t>
            </a:r>
            <a:r>
              <a:rPr lang="en-US" dirty="0" smtClean="0">
                <a:latin typeface="+mj-lt"/>
              </a:rPr>
              <a:t>people with disabilities. They </a:t>
            </a:r>
            <a:r>
              <a:rPr lang="en-US" dirty="0">
                <a:latin typeface="+mj-lt"/>
              </a:rPr>
              <a:t>built the sport up until FEI took over.</a:t>
            </a:r>
          </a:p>
          <a:p>
            <a:pPr marL="0" indent="0">
              <a:buNone/>
            </a:pPr>
            <a:r>
              <a:rPr lang="en-US" dirty="0" smtClean="0">
                <a:latin typeface="+mj-lt"/>
              </a:rPr>
              <a:t>Mrs. </a:t>
            </a:r>
            <a:r>
              <a:rPr lang="en-US" dirty="0" err="1" smtClean="0">
                <a:latin typeface="+mj-lt"/>
              </a:rPr>
              <a:t>Solt</a:t>
            </a:r>
            <a:r>
              <a:rPr lang="en-US" dirty="0" smtClean="0">
                <a:latin typeface="+mj-lt"/>
              </a:rPr>
              <a:t> is </a:t>
            </a:r>
            <a:r>
              <a:rPr lang="en-US" dirty="0">
                <a:latin typeface="+mj-lt"/>
              </a:rPr>
              <a:t>still around and a very remarkable woman:  She often said:    </a:t>
            </a:r>
          </a:p>
          <a:p>
            <a:r>
              <a:rPr lang="en-US" dirty="0">
                <a:latin typeface="+mj-lt"/>
              </a:rPr>
              <a:t>“Disability is a state of mind”    </a:t>
            </a:r>
          </a:p>
          <a:p>
            <a:r>
              <a:rPr lang="en-US" dirty="0">
                <a:latin typeface="+mj-lt"/>
              </a:rPr>
              <a:t>“Everything that is possible, is achievable.  </a:t>
            </a:r>
          </a:p>
          <a:p>
            <a:r>
              <a:rPr lang="en-US" dirty="0">
                <a:latin typeface="+mj-lt"/>
              </a:rPr>
              <a:t>“Lots of so-called </a:t>
            </a:r>
            <a:r>
              <a:rPr lang="en-US" dirty="0" smtClean="0">
                <a:latin typeface="+mj-lt"/>
              </a:rPr>
              <a:t>able-bodied </a:t>
            </a:r>
            <a:r>
              <a:rPr lang="en-US" dirty="0">
                <a:latin typeface="+mj-lt"/>
              </a:rPr>
              <a:t>people are disabled, because they think ‘I cannot do it’.     </a:t>
            </a:r>
          </a:p>
          <a:p>
            <a:r>
              <a:rPr lang="en-US" dirty="0">
                <a:latin typeface="+mj-lt"/>
              </a:rPr>
              <a:t>“Lots of people whom the </a:t>
            </a:r>
            <a:r>
              <a:rPr lang="en-US" dirty="0" smtClean="0">
                <a:latin typeface="+mj-lt"/>
              </a:rPr>
              <a:t>able-bodied </a:t>
            </a:r>
            <a:r>
              <a:rPr lang="en-US" dirty="0">
                <a:latin typeface="+mj-lt"/>
              </a:rPr>
              <a:t>regard as disabled, think ‘I can do this’  - </a:t>
            </a:r>
            <a:br>
              <a:rPr lang="en-US" dirty="0">
                <a:latin typeface="+mj-lt"/>
              </a:rPr>
            </a:br>
            <a:r>
              <a:rPr lang="en-US" dirty="0">
                <a:latin typeface="+mj-lt"/>
              </a:rPr>
              <a:t> - </a:t>
            </a:r>
            <a:r>
              <a:rPr lang="en-US" u="sng" dirty="0">
                <a:latin typeface="+mj-lt"/>
              </a:rPr>
              <a:t>and they do it</a:t>
            </a:r>
            <a:r>
              <a:rPr lang="en-US" dirty="0" smtClean="0">
                <a:latin typeface="+mj-lt"/>
              </a:rPr>
              <a:t>.”</a:t>
            </a:r>
            <a:endParaRPr lang="en-US"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4059808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History </a:t>
            </a:r>
            <a:r>
              <a:rPr lang="en-US" b="1" dirty="0" smtClean="0"/>
              <a:t>of the Sport</a:t>
            </a:r>
            <a:endParaRPr lang="en-US" dirty="0"/>
          </a:p>
        </p:txBody>
      </p:sp>
      <p:sp>
        <p:nvSpPr>
          <p:cNvPr id="3" name="Content Placeholder 2"/>
          <p:cNvSpPr>
            <a:spLocks noGrp="1"/>
          </p:cNvSpPr>
          <p:nvPr>
            <p:ph idx="1"/>
          </p:nvPr>
        </p:nvSpPr>
        <p:spPr>
          <a:xfrm>
            <a:off x="457200" y="1143000"/>
            <a:ext cx="8229600" cy="4876799"/>
          </a:xfrm>
        </p:spPr>
        <p:txBody>
          <a:bodyPr>
            <a:normAutofit fontScale="25000" lnSpcReduction="20000"/>
          </a:bodyPr>
          <a:lstStyle/>
          <a:p>
            <a:r>
              <a:rPr lang="en-US" sz="5600" b="1" dirty="0" smtClean="0">
                <a:latin typeface="+mj-lt"/>
              </a:rPr>
              <a:t>Around </a:t>
            </a:r>
            <a:r>
              <a:rPr lang="en-US" sz="5600" b="1" dirty="0">
                <a:latin typeface="+mj-lt"/>
              </a:rPr>
              <a:t>1960  Jonquil Solt and friends started to organize in Great Britain and </a:t>
            </a:r>
            <a:r>
              <a:rPr lang="en-US" sz="5600" b="1" dirty="0" smtClean="0">
                <a:latin typeface="+mj-lt"/>
              </a:rPr>
              <a:t>the Scandinavian </a:t>
            </a:r>
            <a:r>
              <a:rPr lang="en-US" sz="5600" b="1" dirty="0">
                <a:latin typeface="+mj-lt"/>
              </a:rPr>
              <a:t>countries </a:t>
            </a:r>
            <a:r>
              <a:rPr lang="en-US" sz="5600" b="1" dirty="0" smtClean="0">
                <a:latin typeface="+mj-lt"/>
              </a:rPr>
              <a:t>the </a:t>
            </a:r>
            <a:r>
              <a:rPr lang="en-US" sz="5600" b="1" dirty="0">
                <a:latin typeface="+mj-lt"/>
              </a:rPr>
              <a:t>Para Equestrian Competitions.</a:t>
            </a:r>
            <a:endParaRPr lang="en-GB" sz="5600" dirty="0">
              <a:latin typeface="+mj-lt"/>
            </a:endParaRPr>
          </a:p>
          <a:p>
            <a:r>
              <a:rPr lang="en-US" sz="5600" b="1" dirty="0" smtClean="0">
                <a:latin typeface="+mj-lt"/>
              </a:rPr>
              <a:t>1952 Liz </a:t>
            </a:r>
            <a:r>
              <a:rPr lang="en-US" sz="5600" b="1" dirty="0" err="1" smtClean="0">
                <a:latin typeface="+mj-lt"/>
              </a:rPr>
              <a:t>Hartel</a:t>
            </a:r>
            <a:r>
              <a:rPr lang="en-US" sz="5600" b="1" dirty="0" smtClean="0">
                <a:latin typeface="+mj-lt"/>
              </a:rPr>
              <a:t>, a rider with effects of polio competed </a:t>
            </a:r>
            <a:r>
              <a:rPr lang="en-US" sz="5600" b="1" dirty="0">
                <a:latin typeface="+mj-lt"/>
              </a:rPr>
              <a:t>at the </a:t>
            </a:r>
            <a:r>
              <a:rPr lang="en-US" sz="5600" b="1" dirty="0" smtClean="0">
                <a:latin typeface="+mj-lt"/>
              </a:rPr>
              <a:t>Stockholm</a:t>
            </a:r>
            <a:r>
              <a:rPr lang="en-US" sz="5600" b="1" dirty="0"/>
              <a:t> </a:t>
            </a:r>
            <a:r>
              <a:rPr lang="en-US" sz="5600" b="1" dirty="0" smtClean="0">
                <a:latin typeface="+mj-lt"/>
              </a:rPr>
              <a:t>Olympics</a:t>
            </a:r>
            <a:endParaRPr lang="en-GB" sz="5600" dirty="0">
              <a:latin typeface="+mj-lt"/>
            </a:endParaRPr>
          </a:p>
          <a:p>
            <a:r>
              <a:rPr lang="en-US" sz="5600" b="1" dirty="0" smtClean="0">
                <a:latin typeface="+mj-lt"/>
              </a:rPr>
              <a:t>1985 </a:t>
            </a:r>
            <a:r>
              <a:rPr lang="en-US" sz="5600" b="1" dirty="0">
                <a:latin typeface="+mj-lt"/>
              </a:rPr>
              <a:t>Test event in the USA</a:t>
            </a:r>
            <a:endParaRPr lang="en-GB" sz="5600" dirty="0">
              <a:latin typeface="+mj-lt"/>
            </a:endParaRPr>
          </a:p>
          <a:p>
            <a:r>
              <a:rPr lang="en-US" sz="5600" b="1" dirty="0" smtClean="0">
                <a:latin typeface="+mj-lt"/>
              </a:rPr>
              <a:t>1987 World Championships in Sweden</a:t>
            </a:r>
            <a:endParaRPr lang="en-GB" sz="5600" dirty="0">
              <a:latin typeface="+mj-lt"/>
            </a:endParaRPr>
          </a:p>
          <a:p>
            <a:r>
              <a:rPr lang="en-US" sz="5600" b="1" dirty="0" smtClean="0">
                <a:latin typeface="+mj-lt"/>
              </a:rPr>
              <a:t>1991 European Championships </a:t>
            </a:r>
            <a:r>
              <a:rPr lang="en-US" sz="5600" b="1" dirty="0">
                <a:latin typeface="+mj-lt"/>
              </a:rPr>
              <a:t>in Denmark</a:t>
            </a:r>
            <a:endParaRPr lang="en-GB" sz="5600" dirty="0">
              <a:latin typeface="+mj-lt"/>
            </a:endParaRPr>
          </a:p>
          <a:p>
            <a:r>
              <a:rPr lang="en-US" sz="5600" b="1" dirty="0" smtClean="0">
                <a:latin typeface="+mj-lt"/>
              </a:rPr>
              <a:t>1994 </a:t>
            </a:r>
            <a:r>
              <a:rPr lang="en-US" sz="5600" b="1" dirty="0">
                <a:latin typeface="+mj-lt"/>
              </a:rPr>
              <a:t>World </a:t>
            </a:r>
            <a:r>
              <a:rPr lang="en-US" sz="5600" b="1" dirty="0" smtClean="0">
                <a:latin typeface="+mj-lt"/>
              </a:rPr>
              <a:t>Championships in United Kingdom </a:t>
            </a:r>
            <a:r>
              <a:rPr lang="en-US" sz="5600" b="1" dirty="0">
                <a:latin typeface="+mj-lt"/>
              </a:rPr>
              <a:t>		</a:t>
            </a:r>
            <a:r>
              <a:rPr lang="en-US" sz="5600" dirty="0" smtClean="0">
                <a:latin typeface="+mj-lt"/>
              </a:rPr>
              <a:t>borrowed </a:t>
            </a:r>
            <a:r>
              <a:rPr lang="en-US" sz="5600" dirty="0">
                <a:latin typeface="+mj-lt"/>
              </a:rPr>
              <a:t>horses</a:t>
            </a:r>
            <a:endParaRPr lang="en-GB" sz="5600" dirty="0">
              <a:latin typeface="+mj-lt"/>
            </a:endParaRPr>
          </a:p>
          <a:p>
            <a:r>
              <a:rPr lang="en-US" sz="5600" b="1" dirty="0" smtClean="0">
                <a:latin typeface="+mj-lt"/>
              </a:rPr>
              <a:t>1996 Paralympic Games Atlanta</a:t>
            </a:r>
            <a:r>
              <a:rPr lang="en-US" sz="5600" dirty="0" smtClean="0">
                <a:latin typeface="+mj-lt"/>
              </a:rPr>
              <a:t>  </a:t>
            </a:r>
            <a:r>
              <a:rPr lang="en-US" sz="5600" dirty="0">
                <a:latin typeface="+mj-lt"/>
              </a:rPr>
              <a:t>			</a:t>
            </a:r>
            <a:r>
              <a:rPr lang="en-US" sz="5600" dirty="0" smtClean="0">
                <a:latin typeface="+mj-lt"/>
              </a:rPr>
              <a:t>borrowed </a:t>
            </a:r>
            <a:r>
              <a:rPr lang="en-US" sz="5600" dirty="0">
                <a:latin typeface="+mj-lt"/>
              </a:rPr>
              <a:t>horses</a:t>
            </a:r>
            <a:endParaRPr lang="en-GB" sz="5600" dirty="0">
              <a:latin typeface="+mj-lt"/>
            </a:endParaRPr>
          </a:p>
          <a:p>
            <a:r>
              <a:rPr lang="en-US" sz="5600" b="1" dirty="0" smtClean="0">
                <a:latin typeface="+mj-lt"/>
              </a:rPr>
              <a:t>2000 Paralympic Games Sydney                                                                </a:t>
            </a:r>
            <a:r>
              <a:rPr lang="en-US" sz="5600" dirty="0" smtClean="0">
                <a:latin typeface="+mj-lt"/>
              </a:rPr>
              <a:t>borrowed </a:t>
            </a:r>
            <a:r>
              <a:rPr lang="en-US" sz="5600" dirty="0">
                <a:latin typeface="+mj-lt"/>
              </a:rPr>
              <a:t>horses</a:t>
            </a:r>
          </a:p>
          <a:p>
            <a:r>
              <a:rPr lang="en-US" sz="5600" b="1" dirty="0" smtClean="0">
                <a:latin typeface="+mj-lt"/>
              </a:rPr>
              <a:t>2003 </a:t>
            </a:r>
            <a:r>
              <a:rPr lang="en-US" sz="5600" b="1" dirty="0">
                <a:latin typeface="+mj-lt"/>
              </a:rPr>
              <a:t>World Championships </a:t>
            </a:r>
            <a:r>
              <a:rPr lang="en-US" sz="5600" b="1" dirty="0" smtClean="0">
                <a:latin typeface="+mj-lt"/>
              </a:rPr>
              <a:t>Belgium                    </a:t>
            </a:r>
            <a:r>
              <a:rPr lang="en-US" sz="5600" dirty="0" smtClean="0">
                <a:latin typeface="+mj-lt"/>
              </a:rPr>
              <a:t>(transition from borrowed horses to own horses)</a:t>
            </a:r>
            <a:endParaRPr lang="en-US" sz="5600" dirty="0">
              <a:latin typeface="+mj-lt"/>
            </a:endParaRPr>
          </a:p>
          <a:p>
            <a:r>
              <a:rPr lang="en-US" sz="5600" b="1" dirty="0" smtClean="0">
                <a:latin typeface="+mj-lt"/>
              </a:rPr>
              <a:t>2004 Paralympic Games </a:t>
            </a:r>
            <a:r>
              <a:rPr lang="en-US" sz="5600" b="1" dirty="0">
                <a:latin typeface="+mj-lt"/>
              </a:rPr>
              <a:t>Athens			</a:t>
            </a:r>
            <a:r>
              <a:rPr lang="en-US" sz="5600" dirty="0" smtClean="0">
                <a:latin typeface="+mj-lt"/>
              </a:rPr>
              <a:t>own horses/borrowed horses</a:t>
            </a:r>
            <a:endParaRPr lang="en-GB" sz="5600" dirty="0" smtClean="0">
              <a:latin typeface="+mj-lt"/>
            </a:endParaRPr>
          </a:p>
          <a:p>
            <a:r>
              <a:rPr lang="en-US" sz="5600" b="1" dirty="0" smtClean="0">
                <a:latin typeface="+mj-lt"/>
              </a:rPr>
              <a:t>2006</a:t>
            </a:r>
            <a:r>
              <a:rPr lang="en-US" sz="5600" dirty="0" smtClean="0">
                <a:latin typeface="+mj-lt"/>
              </a:rPr>
              <a:t> </a:t>
            </a:r>
            <a:r>
              <a:rPr lang="en-US" sz="5600" b="1" dirty="0" smtClean="0">
                <a:latin typeface="+mj-lt"/>
              </a:rPr>
              <a:t>Integration into FEI </a:t>
            </a:r>
          </a:p>
          <a:p>
            <a:r>
              <a:rPr lang="en-US" sz="5600" b="1" dirty="0" smtClean="0">
                <a:latin typeface="+mj-lt"/>
              </a:rPr>
              <a:t>2007 World </a:t>
            </a:r>
            <a:r>
              <a:rPr lang="en-US" sz="5600" b="1" dirty="0">
                <a:latin typeface="+mj-lt"/>
              </a:rPr>
              <a:t>Championships in </a:t>
            </a:r>
            <a:r>
              <a:rPr lang="en-US" sz="5600" b="1" dirty="0" err="1" smtClean="0">
                <a:latin typeface="+mj-lt"/>
              </a:rPr>
              <a:t>Hartpury</a:t>
            </a:r>
            <a:r>
              <a:rPr lang="en-US" sz="5600" b="1" dirty="0" smtClean="0">
                <a:latin typeface="+mj-lt"/>
              </a:rPr>
              <a:t> </a:t>
            </a:r>
            <a:r>
              <a:rPr lang="en-US" sz="5600" b="1" dirty="0"/>
              <a:t>		</a:t>
            </a:r>
            <a:r>
              <a:rPr lang="en-US" sz="5600" b="1" dirty="0" smtClean="0"/>
              <a:t>	</a:t>
            </a:r>
            <a:r>
              <a:rPr lang="en-US" sz="5600" dirty="0" smtClean="0">
                <a:latin typeface="+mj-lt"/>
              </a:rPr>
              <a:t>own </a:t>
            </a:r>
            <a:r>
              <a:rPr lang="en-US" sz="5600" dirty="0">
                <a:latin typeface="+mj-lt"/>
              </a:rPr>
              <a:t>horses</a:t>
            </a:r>
            <a:endParaRPr lang="en-GB" sz="5600" dirty="0">
              <a:latin typeface="+mj-lt"/>
            </a:endParaRPr>
          </a:p>
          <a:p>
            <a:r>
              <a:rPr lang="en-US" sz="5600" b="1" dirty="0" smtClean="0">
                <a:latin typeface="+mj-lt"/>
              </a:rPr>
              <a:t>2009 </a:t>
            </a:r>
            <a:r>
              <a:rPr lang="en-US" sz="5600" b="1" dirty="0">
                <a:latin typeface="+mj-lt"/>
              </a:rPr>
              <a:t>European Championships in </a:t>
            </a:r>
            <a:r>
              <a:rPr lang="en-US" sz="5600" b="1" dirty="0" smtClean="0">
                <a:latin typeface="+mj-lt"/>
              </a:rPr>
              <a:t>Norway </a:t>
            </a:r>
            <a:r>
              <a:rPr lang="en-US" sz="5600" dirty="0" smtClean="0">
                <a:latin typeface="+mj-lt"/>
              </a:rPr>
              <a:t> </a:t>
            </a:r>
            <a:r>
              <a:rPr lang="en-US" sz="5600" dirty="0">
                <a:latin typeface="+mj-lt"/>
              </a:rPr>
              <a:t>		own horses</a:t>
            </a:r>
            <a:endParaRPr lang="en-US" sz="5600" b="1" dirty="0">
              <a:latin typeface="+mj-lt"/>
            </a:endParaRPr>
          </a:p>
          <a:p>
            <a:r>
              <a:rPr lang="en-US" sz="5600" b="1" dirty="0" smtClean="0">
                <a:latin typeface="+mj-lt"/>
              </a:rPr>
              <a:t>2008 Paralympic Games Beijing (Hong Kong)</a:t>
            </a:r>
            <a:r>
              <a:rPr lang="en-US" sz="5600" b="1" dirty="0">
                <a:latin typeface="+mj-lt"/>
              </a:rPr>
              <a:t>		</a:t>
            </a:r>
            <a:r>
              <a:rPr lang="en-US" sz="5600" dirty="0" smtClean="0">
                <a:latin typeface="+mj-lt"/>
              </a:rPr>
              <a:t>own </a:t>
            </a:r>
            <a:r>
              <a:rPr lang="en-US" sz="5600" dirty="0">
                <a:latin typeface="+mj-lt"/>
              </a:rPr>
              <a:t>horses</a:t>
            </a:r>
            <a:endParaRPr lang="en-GB" sz="5600" dirty="0">
              <a:latin typeface="+mj-lt"/>
            </a:endParaRPr>
          </a:p>
          <a:p>
            <a:r>
              <a:rPr lang="en-US" sz="5600" b="1" dirty="0" smtClean="0">
                <a:latin typeface="+mj-lt"/>
              </a:rPr>
              <a:t>2010 World Equestrian Games Kentucky </a:t>
            </a:r>
            <a:r>
              <a:rPr lang="en-US" sz="5600" b="1" dirty="0">
                <a:latin typeface="+mj-lt"/>
              </a:rPr>
              <a:t>USA 		</a:t>
            </a:r>
            <a:r>
              <a:rPr lang="en-US" sz="5600" dirty="0" smtClean="0">
                <a:latin typeface="+mj-lt"/>
              </a:rPr>
              <a:t>own </a:t>
            </a:r>
            <a:r>
              <a:rPr lang="en-US" sz="5600" dirty="0">
                <a:latin typeface="+mj-lt"/>
              </a:rPr>
              <a:t>horses</a:t>
            </a:r>
            <a:endParaRPr lang="en-GB" sz="5600" dirty="0">
              <a:latin typeface="+mj-lt"/>
            </a:endParaRPr>
          </a:p>
          <a:p>
            <a:r>
              <a:rPr lang="en-US" sz="5600" b="1" dirty="0" smtClean="0">
                <a:latin typeface="+mj-lt"/>
              </a:rPr>
              <a:t>2011 </a:t>
            </a:r>
            <a:r>
              <a:rPr lang="en-US" sz="5600" b="1" dirty="0">
                <a:latin typeface="+mj-lt"/>
              </a:rPr>
              <a:t>European Championships in </a:t>
            </a:r>
            <a:r>
              <a:rPr lang="en-US" sz="5600" b="1" dirty="0" smtClean="0">
                <a:latin typeface="+mj-lt"/>
              </a:rPr>
              <a:t>Belgium </a:t>
            </a:r>
            <a:r>
              <a:rPr lang="en-US" sz="5600" dirty="0" smtClean="0">
                <a:latin typeface="+mj-lt"/>
              </a:rPr>
              <a:t> </a:t>
            </a:r>
            <a:r>
              <a:rPr lang="en-US" sz="5600" dirty="0">
                <a:latin typeface="+mj-lt"/>
              </a:rPr>
              <a:t>		</a:t>
            </a:r>
            <a:r>
              <a:rPr lang="en-US" sz="5600" dirty="0" smtClean="0">
                <a:latin typeface="+mj-lt"/>
              </a:rPr>
              <a:t>own </a:t>
            </a:r>
            <a:r>
              <a:rPr lang="en-US" sz="5600" dirty="0">
                <a:latin typeface="+mj-lt"/>
              </a:rPr>
              <a:t>horses</a:t>
            </a:r>
            <a:endParaRPr lang="en-US" sz="5600" b="1" dirty="0">
              <a:latin typeface="+mj-lt"/>
            </a:endParaRPr>
          </a:p>
          <a:p>
            <a:r>
              <a:rPr lang="en-US" sz="5600" b="1" dirty="0" smtClean="0">
                <a:latin typeface="+mj-lt"/>
              </a:rPr>
              <a:t>2012 Paralympic Games </a:t>
            </a:r>
            <a:r>
              <a:rPr lang="en-US" sz="5600" b="1" dirty="0">
                <a:latin typeface="+mj-lt"/>
              </a:rPr>
              <a:t>London			</a:t>
            </a:r>
            <a:r>
              <a:rPr lang="en-US" sz="5600" dirty="0" smtClean="0">
                <a:latin typeface="+mj-lt"/>
              </a:rPr>
              <a:t>own </a:t>
            </a:r>
            <a:r>
              <a:rPr lang="en-US" sz="5600" dirty="0">
                <a:latin typeface="+mj-lt"/>
              </a:rPr>
              <a:t>horses</a:t>
            </a:r>
          </a:p>
          <a:p>
            <a:r>
              <a:rPr lang="en-US" sz="5600" b="1" dirty="0" smtClean="0">
                <a:latin typeface="+mj-lt"/>
              </a:rPr>
              <a:t>2013 </a:t>
            </a:r>
            <a:r>
              <a:rPr lang="en-US" sz="5600" b="1" dirty="0">
                <a:latin typeface="+mj-lt"/>
              </a:rPr>
              <a:t>European Championships in </a:t>
            </a:r>
            <a:r>
              <a:rPr lang="en-US" sz="5600" b="1" dirty="0" smtClean="0">
                <a:latin typeface="+mj-lt"/>
              </a:rPr>
              <a:t>Denmark</a:t>
            </a:r>
            <a:r>
              <a:rPr lang="en-US" sz="5600" dirty="0"/>
              <a:t> </a:t>
            </a:r>
            <a:r>
              <a:rPr lang="en-US" sz="5600" dirty="0" smtClean="0"/>
              <a:t>		</a:t>
            </a:r>
            <a:r>
              <a:rPr lang="en-US" sz="5600" dirty="0">
                <a:latin typeface="+mj-lt"/>
              </a:rPr>
              <a:t>o</a:t>
            </a:r>
            <a:r>
              <a:rPr lang="en-US" sz="5600" dirty="0" smtClean="0">
                <a:latin typeface="+mj-lt"/>
              </a:rPr>
              <a:t>wn </a:t>
            </a:r>
            <a:r>
              <a:rPr lang="en-US" sz="5600" dirty="0">
                <a:latin typeface="+mj-lt"/>
              </a:rPr>
              <a:t>horses</a:t>
            </a:r>
            <a:endParaRPr lang="en-US" sz="5600" b="1" dirty="0">
              <a:latin typeface="+mj-lt"/>
            </a:endParaRPr>
          </a:p>
          <a:p>
            <a:r>
              <a:rPr lang="en-US" sz="5600" b="1" dirty="0" smtClean="0">
                <a:latin typeface="+mj-lt"/>
              </a:rPr>
              <a:t>2014 </a:t>
            </a:r>
            <a:r>
              <a:rPr lang="en-US" sz="5600" b="1" dirty="0">
                <a:latin typeface="+mj-lt"/>
              </a:rPr>
              <a:t>World Equestrian Games </a:t>
            </a:r>
            <a:r>
              <a:rPr lang="en-US" sz="5600" b="1" dirty="0" smtClean="0">
                <a:latin typeface="+mj-lt"/>
              </a:rPr>
              <a:t>Caen France</a:t>
            </a:r>
            <a:r>
              <a:rPr lang="en-US" sz="5600" dirty="0"/>
              <a:t> </a:t>
            </a:r>
            <a:r>
              <a:rPr lang="en-US" sz="5600" dirty="0" smtClean="0"/>
              <a:t>		</a:t>
            </a:r>
            <a:r>
              <a:rPr lang="en-US" sz="5600" dirty="0">
                <a:latin typeface="+mj-lt"/>
              </a:rPr>
              <a:t>o</a:t>
            </a:r>
            <a:r>
              <a:rPr lang="en-US" sz="5600" dirty="0" smtClean="0">
                <a:latin typeface="+mj-lt"/>
              </a:rPr>
              <a:t>wn </a:t>
            </a:r>
            <a:r>
              <a:rPr lang="en-US" sz="5600" dirty="0">
                <a:latin typeface="+mj-lt"/>
              </a:rPr>
              <a:t>horses</a:t>
            </a:r>
            <a:endParaRPr lang="en-US" sz="5600" b="1" dirty="0" smtClean="0">
              <a:latin typeface="+mj-lt"/>
            </a:endParaRPr>
          </a:p>
          <a:p>
            <a:r>
              <a:rPr lang="en-US" sz="5600" b="1" dirty="0" smtClean="0">
                <a:latin typeface="+mj-lt"/>
              </a:rPr>
              <a:t>2015 </a:t>
            </a:r>
            <a:r>
              <a:rPr lang="en-US" sz="5600" b="1" dirty="0">
                <a:latin typeface="+mj-lt"/>
              </a:rPr>
              <a:t>European Championships in </a:t>
            </a:r>
            <a:r>
              <a:rPr lang="en-US" sz="5600" b="1" dirty="0" smtClean="0">
                <a:latin typeface="+mj-lt"/>
              </a:rPr>
              <a:t>France </a:t>
            </a:r>
            <a:r>
              <a:rPr lang="en-US" sz="5600" dirty="0" smtClean="0">
                <a:latin typeface="+mj-lt"/>
              </a:rPr>
              <a:t> </a:t>
            </a:r>
            <a:r>
              <a:rPr lang="en-US" sz="5600" dirty="0">
                <a:latin typeface="+mj-lt"/>
              </a:rPr>
              <a:t>		own horses </a:t>
            </a:r>
            <a:endParaRPr lang="en-US" sz="5600" dirty="0" smtClean="0">
              <a:latin typeface="+mj-lt"/>
            </a:endParaRPr>
          </a:p>
          <a:p>
            <a:r>
              <a:rPr lang="en-US" sz="5600" b="1" dirty="0" smtClean="0">
                <a:latin typeface="+mj-lt"/>
              </a:rPr>
              <a:t>2016 Paralympic Games Rio de Janeiro			</a:t>
            </a:r>
            <a:r>
              <a:rPr lang="en-US" sz="5600" dirty="0" smtClean="0">
                <a:latin typeface="+mj-lt"/>
              </a:rPr>
              <a:t>own horses</a:t>
            </a:r>
          </a:p>
          <a:p>
            <a:r>
              <a:rPr lang="en-US" sz="5600" b="1" dirty="0" smtClean="0">
                <a:latin typeface="+mj-lt"/>
              </a:rPr>
              <a:t>2017 </a:t>
            </a:r>
            <a:r>
              <a:rPr lang="en-US" sz="5600" b="1" dirty="0">
                <a:latin typeface="+mj-lt"/>
              </a:rPr>
              <a:t>European Championships in </a:t>
            </a:r>
            <a:r>
              <a:rPr lang="en-US" sz="5600" b="1" dirty="0" smtClean="0">
                <a:latin typeface="+mj-lt"/>
              </a:rPr>
              <a:t>Sweden </a:t>
            </a:r>
            <a:r>
              <a:rPr lang="en-US" sz="5600" dirty="0" smtClean="0">
                <a:latin typeface="+mj-lt"/>
              </a:rPr>
              <a:t> </a:t>
            </a:r>
            <a:r>
              <a:rPr lang="en-US" sz="5600" dirty="0">
                <a:latin typeface="+mj-lt"/>
              </a:rPr>
              <a:t>		own horses 	</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39778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Understanding the Sport in the U.S. Today</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smtClean="0">
                <a:latin typeface="+mj-lt"/>
              </a:rPr>
              <a:t>Para-Equestrian Dressage in the U.S. is a growing sport with over 150 registered, classified athletes. The discipline is governed by our national federation, the </a:t>
            </a:r>
            <a:r>
              <a:rPr lang="en-US" sz="2000" b="1" dirty="0" smtClean="0">
                <a:latin typeface="+mj-lt"/>
              </a:rPr>
              <a:t>U.S. Equestrian Federation (USEF), </a:t>
            </a:r>
            <a:r>
              <a:rPr lang="en-US" sz="2000" dirty="0" smtClean="0">
                <a:latin typeface="+mj-lt"/>
              </a:rPr>
              <a:t>which oversees all rules, officials, and standards of all recognized equestrian sports. US Equestrian also runs the High Performance Programs, selects and fields U.S. Teams, and is the national federation recognized by the international </a:t>
            </a:r>
            <a:r>
              <a:rPr lang="en-US" sz="2000" dirty="0">
                <a:latin typeface="+mj-lt"/>
              </a:rPr>
              <a:t>f</a:t>
            </a:r>
            <a:r>
              <a:rPr lang="en-US" sz="2000" dirty="0" smtClean="0">
                <a:latin typeface="+mj-lt"/>
              </a:rPr>
              <a:t>ederation, the Federation Equestre Internationale (FEI). </a:t>
            </a:r>
            <a:endParaRPr lang="en-US" sz="2000" dirty="0">
              <a:latin typeface="+mj-lt"/>
            </a:endParaRPr>
          </a:p>
          <a:p>
            <a:pPr marL="0" indent="0">
              <a:buNone/>
            </a:pPr>
            <a:endParaRPr lang="en-US" sz="1700" i="1" dirty="0" smtClean="0">
              <a:latin typeface="+mj-lt"/>
            </a:endParaRPr>
          </a:p>
          <a:p>
            <a:pPr marL="0" indent="0">
              <a:buNone/>
            </a:pPr>
            <a:r>
              <a:rPr lang="en-US" sz="1700" i="1" dirty="0" smtClean="0">
                <a:latin typeface="+mj-lt"/>
              </a:rPr>
              <a:t>“US </a:t>
            </a:r>
            <a:r>
              <a:rPr lang="en-US" sz="1700" i="1" dirty="0">
                <a:latin typeface="+mj-lt"/>
              </a:rPr>
              <a:t>Equestrian is dedicated to uniting the equestrian community, honoring achievement, and serving as guardians of equestrian sport. Since its inception in 1917, US Equestrian has been dedicated to pursuing excellence and promoting growth, all while providing and maintaining a safe and level playing field for both </a:t>
            </a:r>
            <a:r>
              <a:rPr lang="en-US" sz="1700" i="1" dirty="0" smtClean="0">
                <a:latin typeface="+mj-lt"/>
              </a:rPr>
              <a:t>its </a:t>
            </a:r>
            <a:r>
              <a:rPr lang="en-US" sz="1700" i="1" dirty="0">
                <a:latin typeface="+mj-lt"/>
              </a:rPr>
              <a:t>equine and human athletes</a:t>
            </a:r>
            <a:r>
              <a:rPr lang="en-US" sz="1700" i="1" dirty="0" smtClean="0">
                <a:latin typeface="+mj-lt"/>
              </a:rPr>
              <a:t>.”</a:t>
            </a:r>
            <a:endParaRPr lang="en-US" sz="1700" i="1" dirty="0">
              <a:latin typeface="+mj-lt"/>
            </a:endParaRPr>
          </a:p>
          <a:p>
            <a:pPr marL="0" indent="0">
              <a:buNone/>
            </a:pPr>
            <a:r>
              <a:rPr lang="en-US" sz="1400" b="1" dirty="0" smtClean="0">
                <a:latin typeface="+mj-lt"/>
              </a:rPr>
              <a:t>FMI Contact: </a:t>
            </a:r>
          </a:p>
          <a:p>
            <a:r>
              <a:rPr lang="en-US" sz="1400" b="1" dirty="0" smtClean="0">
                <a:latin typeface="+mj-lt"/>
              </a:rPr>
              <a:t>USEF Para-Equestrian Director, </a:t>
            </a:r>
            <a:r>
              <a:rPr lang="en-US" sz="1400" b="1" dirty="0" err="1" smtClean="0">
                <a:latin typeface="+mj-lt"/>
              </a:rPr>
              <a:t>Laureen</a:t>
            </a:r>
            <a:r>
              <a:rPr lang="en-US" sz="1400" b="1" dirty="0" smtClean="0">
                <a:latin typeface="+mj-lt"/>
              </a:rPr>
              <a:t> </a:t>
            </a:r>
            <a:r>
              <a:rPr lang="en-US" sz="1400" b="1" dirty="0">
                <a:latin typeface="+mj-lt"/>
              </a:rPr>
              <a:t>Johnson (</a:t>
            </a:r>
            <a:r>
              <a:rPr lang="en-US" sz="1400" b="1" dirty="0">
                <a:latin typeface="+mj-lt"/>
                <a:hlinkClick r:id="rId2"/>
              </a:rPr>
              <a:t>lkjohnson@usef.org</a:t>
            </a:r>
            <a:r>
              <a:rPr lang="en-US" sz="1400" b="1" dirty="0" smtClean="0">
                <a:latin typeface="+mj-lt"/>
              </a:rPr>
              <a:t>)</a:t>
            </a:r>
          </a:p>
          <a:p>
            <a:r>
              <a:rPr lang="en-US" sz="1400" b="1" dirty="0" smtClean="0">
                <a:latin typeface="+mj-lt"/>
              </a:rPr>
              <a:t>USEF Head of Coach Development &amp; High Performance Consultant, </a:t>
            </a:r>
          </a:p>
          <a:p>
            <a:pPr marL="0" indent="0">
              <a:buNone/>
            </a:pPr>
            <a:r>
              <a:rPr lang="en-US" sz="1400" b="1" dirty="0" smtClean="0">
                <a:latin typeface="+mj-lt"/>
              </a:rPr>
              <a:t>         Michel </a:t>
            </a:r>
            <a:r>
              <a:rPr lang="en-US" sz="1400" b="1" dirty="0">
                <a:latin typeface="+mj-lt"/>
              </a:rPr>
              <a:t>Assouline </a:t>
            </a:r>
            <a:r>
              <a:rPr lang="en-US" sz="1400" b="1" dirty="0" smtClean="0">
                <a:latin typeface="+mj-lt"/>
              </a:rPr>
              <a:t>(</a:t>
            </a:r>
            <a:r>
              <a:rPr lang="en-US" sz="1400" b="1" dirty="0" smtClean="0">
                <a:latin typeface="+mj-lt"/>
                <a:hlinkClick r:id="rId3"/>
              </a:rPr>
              <a:t>michel@assoulinedressage.com</a:t>
            </a:r>
            <a:r>
              <a:rPr lang="en-US" sz="1400" b="1" dirty="0" smtClean="0">
                <a:latin typeface="+mj-lt"/>
              </a:rPr>
              <a:t>) </a:t>
            </a:r>
          </a:p>
          <a:p>
            <a:r>
              <a:rPr lang="en-US" sz="1400" b="1" dirty="0" smtClean="0">
                <a:latin typeface="+mj-lt"/>
              </a:rPr>
              <a:t>Para-Dressage Chef </a:t>
            </a:r>
            <a:r>
              <a:rPr lang="en-US" sz="1400" b="1" dirty="0" err="1" smtClean="0">
                <a:latin typeface="+mj-lt"/>
              </a:rPr>
              <a:t>d’Equipe</a:t>
            </a:r>
            <a:r>
              <a:rPr lang="en-US" sz="1400" b="1" dirty="0" smtClean="0">
                <a:latin typeface="+mj-lt"/>
              </a:rPr>
              <a:t> Kai </a:t>
            </a:r>
            <a:r>
              <a:rPr lang="en-US" sz="1400" b="1" dirty="0" err="1" smtClean="0">
                <a:latin typeface="+mj-lt"/>
              </a:rPr>
              <a:t>Handt</a:t>
            </a:r>
            <a:r>
              <a:rPr lang="en-US" sz="1400" b="1" dirty="0">
                <a:latin typeface="+mj-lt"/>
              </a:rPr>
              <a:t>, </a:t>
            </a:r>
            <a:r>
              <a:rPr lang="en-US" sz="1400" b="1" dirty="0" smtClean="0">
                <a:latin typeface="+mj-lt"/>
              </a:rPr>
              <a:t>(</a:t>
            </a:r>
            <a:r>
              <a:rPr lang="en-US" sz="1400" b="1" dirty="0" smtClean="0">
                <a:latin typeface="+mj-lt"/>
                <a:hlinkClick r:id="rId4"/>
              </a:rPr>
              <a:t>kaihandt@yahoo.com</a:t>
            </a:r>
            <a:r>
              <a:rPr lang="en-US" sz="1400" b="1" dirty="0" smtClean="0">
                <a:latin typeface="+mj-lt"/>
              </a:rPr>
              <a:t>)</a:t>
            </a:r>
          </a:p>
          <a:p>
            <a:endParaRPr lang="en-US" sz="1400" b="1" dirty="0" smtClean="0">
              <a:latin typeface="+mj-lt"/>
            </a:endParaRPr>
          </a:p>
          <a:p>
            <a:pPr marL="0" indent="0" algn="ctr">
              <a:buNone/>
            </a:pPr>
            <a:r>
              <a:rPr lang="en-US" sz="1400" b="1" dirty="0" smtClean="0">
                <a:latin typeface="+mj-lt"/>
                <a:hlinkClick r:id="rId5"/>
              </a:rPr>
              <a:t>FMI: USEF/Para-Dressage</a:t>
            </a:r>
            <a:endParaRPr lang="en-US" sz="1400" b="1" dirty="0" smtClean="0">
              <a:latin typeface="+mj-lt"/>
            </a:endParaRPr>
          </a:p>
          <a:p>
            <a:pPr marL="0" indent="0">
              <a:buNone/>
            </a:pPr>
            <a:endParaRPr lang="en-US" sz="1700" i="1"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1026" name="Picture 2" descr="New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474029"/>
            <a:ext cx="1219200" cy="13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716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USPEA?</a:t>
            </a:r>
            <a:endParaRPr lang="en-US" b="1" dirty="0"/>
          </a:p>
        </p:txBody>
      </p:sp>
      <p:sp>
        <p:nvSpPr>
          <p:cNvPr id="3" name="Content Placeholder 2"/>
          <p:cNvSpPr>
            <a:spLocks noGrp="1"/>
          </p:cNvSpPr>
          <p:nvPr>
            <p:ph idx="1"/>
          </p:nvPr>
        </p:nvSpPr>
        <p:spPr>
          <a:xfrm>
            <a:off x="457200" y="1600200"/>
            <a:ext cx="8229600" cy="4343400"/>
          </a:xfrm>
        </p:spPr>
        <p:txBody>
          <a:bodyPr>
            <a:normAutofit/>
          </a:bodyPr>
          <a:lstStyle/>
          <a:p>
            <a:pPr marL="0" indent="0">
              <a:buNone/>
            </a:pPr>
            <a:r>
              <a:rPr lang="en-US" sz="2800" dirty="0" smtClean="0">
                <a:latin typeface="+mj-lt"/>
              </a:rPr>
              <a:t>The United States Para-Equestrian Association is a recognized National Affiliate of </a:t>
            </a:r>
            <a:r>
              <a:rPr lang="en-US" sz="2800" dirty="0">
                <a:latin typeface="+mj-lt"/>
              </a:rPr>
              <a:t>the United States Equestrian Federation (</a:t>
            </a:r>
            <a:r>
              <a:rPr lang="en-US" sz="2800" dirty="0" smtClean="0">
                <a:latin typeface="+mj-lt"/>
              </a:rPr>
              <a:t>USEF), </a:t>
            </a:r>
            <a:r>
              <a:rPr lang="en-US" sz="2800" i="1" dirty="0" smtClean="0">
                <a:latin typeface="+mj-lt"/>
              </a:rPr>
              <a:t>“and assists </a:t>
            </a:r>
            <a:r>
              <a:rPr lang="en-US" sz="2800" i="1" dirty="0">
                <a:latin typeface="+mj-lt"/>
              </a:rPr>
              <a:t>athletes </a:t>
            </a:r>
            <a:r>
              <a:rPr lang="en-US" sz="2800" i="1" dirty="0" smtClean="0">
                <a:latin typeface="+mj-lt"/>
              </a:rPr>
              <a:t>with </a:t>
            </a:r>
            <a:r>
              <a:rPr lang="en-US" sz="2800" i="1" u="sng" dirty="0">
                <a:latin typeface="+mj-lt"/>
              </a:rPr>
              <a:t>eligible physical </a:t>
            </a:r>
            <a:r>
              <a:rPr lang="en-US" sz="2800" i="1" u="sng" dirty="0" smtClean="0">
                <a:latin typeface="+mj-lt"/>
              </a:rPr>
              <a:t>impairments </a:t>
            </a:r>
            <a:r>
              <a:rPr lang="en-US" sz="2800" i="1" dirty="0" smtClean="0">
                <a:latin typeface="+mj-lt"/>
              </a:rPr>
              <a:t>in expanding </a:t>
            </a:r>
            <a:r>
              <a:rPr lang="en-US" sz="2800" i="1" dirty="0">
                <a:latin typeface="+mj-lt"/>
              </a:rPr>
              <a:t>their knowledge and experience in the </a:t>
            </a:r>
            <a:r>
              <a:rPr lang="en-US" sz="2800" i="1" dirty="0" smtClean="0">
                <a:latin typeface="+mj-lt"/>
              </a:rPr>
              <a:t>disciplines </a:t>
            </a:r>
            <a:r>
              <a:rPr lang="en-US" sz="2800" i="1" dirty="0">
                <a:latin typeface="+mj-lt"/>
              </a:rPr>
              <a:t>of </a:t>
            </a:r>
            <a:r>
              <a:rPr lang="en-US" sz="2800" i="1" dirty="0" smtClean="0">
                <a:latin typeface="+mj-lt"/>
              </a:rPr>
              <a:t>Para-Equestrian sports”. </a:t>
            </a:r>
          </a:p>
          <a:p>
            <a:pPr marL="0" indent="0">
              <a:buNone/>
            </a:pPr>
            <a:endParaRPr lang="en-US" sz="2000" b="1" i="1" dirty="0" smtClean="0">
              <a:latin typeface="+mj-lt"/>
            </a:endParaRPr>
          </a:p>
          <a:p>
            <a:pPr marL="0" indent="0">
              <a:buNone/>
            </a:pPr>
            <a:r>
              <a:rPr lang="en-US" sz="2000" b="1" dirty="0" smtClean="0">
                <a:latin typeface="+mj-lt"/>
              </a:rPr>
              <a:t>FMI Contact: Hope Hand, President</a:t>
            </a:r>
          </a:p>
          <a:p>
            <a:pPr marL="0" indent="0">
              <a:buNone/>
            </a:pPr>
            <a:r>
              <a:rPr lang="en-US" sz="2000" b="1" dirty="0" smtClean="0">
                <a:latin typeface="+mj-lt"/>
              </a:rPr>
              <a:t>(</a:t>
            </a:r>
            <a:r>
              <a:rPr lang="en-US" sz="2000" b="1" dirty="0" smtClean="0">
                <a:latin typeface="+mj-lt"/>
                <a:hlinkClick r:id="rId2"/>
              </a:rPr>
              <a:t>hope@uspea.org</a:t>
            </a:r>
            <a:r>
              <a:rPr lang="en-US" sz="2000" b="1" dirty="0" smtClean="0">
                <a:latin typeface="+mj-lt"/>
              </a:rPr>
              <a:t>)</a:t>
            </a:r>
          </a:p>
          <a:p>
            <a:pPr marL="0" indent="0">
              <a:buNone/>
            </a:pPr>
            <a:r>
              <a:rPr lang="en-US" sz="2000" b="1" dirty="0" smtClean="0">
                <a:latin typeface="+mj-lt"/>
                <a:hlinkClick r:id="rId3"/>
              </a:rPr>
              <a:t>FMI: USPEA</a:t>
            </a:r>
            <a:endParaRPr lang="en-US" sz="2000" b="1" dirty="0" smtClean="0">
              <a:latin typeface="+mj-lt"/>
            </a:endParaRPr>
          </a:p>
          <a:p>
            <a:pPr marL="0" indent="0">
              <a:buNone/>
            </a:pPr>
            <a:endParaRPr lang="en-US" sz="2000" b="1"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267200"/>
            <a:ext cx="1523844" cy="1387288"/>
          </a:xfrm>
          <a:prstGeom prst="rect">
            <a:avLst/>
          </a:prstGeom>
        </p:spPr>
      </p:pic>
    </p:spTree>
    <p:extLst>
      <p:ext uri="{BB962C8B-B14F-4D97-AF65-F5344CB8AC3E}">
        <p14:creationId xmlns:p14="http://schemas.microsoft.com/office/powerpoint/2010/main" val="2523036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t>
            </a:r>
            <a:r>
              <a:rPr lang="en-US" b="1" dirty="0" smtClean="0"/>
              <a:t>USDF?</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1600" dirty="0" smtClean="0">
                <a:latin typeface="+mj-lt"/>
              </a:rPr>
              <a:t>The United States Dressage Federation is a recognized </a:t>
            </a:r>
            <a:r>
              <a:rPr lang="en-US" sz="1600" dirty="0">
                <a:latin typeface="+mj-lt"/>
              </a:rPr>
              <a:t>N</a:t>
            </a:r>
            <a:r>
              <a:rPr lang="en-US" sz="1600" dirty="0" smtClean="0">
                <a:latin typeface="+mj-lt"/>
              </a:rPr>
              <a:t>ational </a:t>
            </a:r>
            <a:r>
              <a:rPr lang="en-US" sz="1600" dirty="0">
                <a:latin typeface="+mj-lt"/>
              </a:rPr>
              <a:t>Affiliate association of the United States Equestrian Federation (USEF), </a:t>
            </a:r>
            <a:r>
              <a:rPr lang="en-US" sz="1600" dirty="0" smtClean="0">
                <a:latin typeface="+mj-lt"/>
              </a:rPr>
              <a:t>and is </a:t>
            </a:r>
            <a:r>
              <a:rPr lang="en-US" sz="1600" i="1" dirty="0" smtClean="0">
                <a:latin typeface="+mj-lt"/>
              </a:rPr>
              <a:t>“dedicated </a:t>
            </a:r>
            <a:r>
              <a:rPr lang="en-US" sz="1600" i="1" dirty="0">
                <a:latin typeface="+mj-lt"/>
              </a:rPr>
              <a:t>to education, recognition of achievement, and promotion of </a:t>
            </a:r>
            <a:r>
              <a:rPr lang="en-US" sz="1600" i="1" dirty="0" smtClean="0">
                <a:latin typeface="+mj-lt"/>
              </a:rPr>
              <a:t>dressage.”  </a:t>
            </a:r>
            <a:r>
              <a:rPr lang="en-US" sz="1600" dirty="0" smtClean="0">
                <a:latin typeface="+mj-lt"/>
              </a:rPr>
              <a:t>				</a:t>
            </a:r>
          </a:p>
          <a:p>
            <a:r>
              <a:rPr lang="en-US" sz="1600" dirty="0" smtClean="0">
                <a:latin typeface="+mj-lt"/>
              </a:rPr>
              <a:t>Athletes with physical impairments riding in Para-Equestrian Dressage will need to register their horse and themselves in order to enter recognized shows, and will refer to USDF/USEF Para-Equestrian Dressage rules for recognized competition.  USDF clarifies dressage protocol, etiquette, and manners for dressage competitors. </a:t>
            </a:r>
          </a:p>
          <a:p>
            <a:endParaRPr lang="en-US" sz="1600" dirty="0">
              <a:latin typeface="+mj-lt"/>
            </a:endParaRPr>
          </a:p>
          <a:p>
            <a:r>
              <a:rPr lang="en-US" sz="2800" dirty="0" smtClean="0">
                <a:latin typeface="+mj-lt"/>
                <a:hlinkClick r:id="rId2"/>
              </a:rPr>
              <a:t>FMI: USDF</a:t>
            </a:r>
            <a:r>
              <a:rPr lang="en-US" sz="2800" dirty="0" smtClean="0">
                <a:latin typeface="+mj-lt"/>
              </a:rPr>
              <a:t> </a:t>
            </a:r>
            <a:endParaRPr lang="en-US" sz="2800"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2050" name="Picture 2" descr="https://www.usdf.org/includes/images/logos/USDF_logo_280_web.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733799"/>
            <a:ext cx="1447800" cy="19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84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What is FEI?</a:t>
            </a:r>
            <a:endParaRPr lang="en-US" b="1" dirty="0"/>
          </a:p>
        </p:txBody>
      </p:sp>
      <p:sp>
        <p:nvSpPr>
          <p:cNvPr id="3" name="Content Placeholder 2"/>
          <p:cNvSpPr>
            <a:spLocks noGrp="1"/>
          </p:cNvSpPr>
          <p:nvPr>
            <p:ph idx="1"/>
          </p:nvPr>
        </p:nvSpPr>
        <p:spPr>
          <a:xfrm>
            <a:off x="304800" y="1143000"/>
            <a:ext cx="8534400" cy="4800600"/>
          </a:xfrm>
        </p:spPr>
        <p:txBody>
          <a:bodyPr>
            <a:noAutofit/>
          </a:bodyPr>
          <a:lstStyle/>
          <a:p>
            <a:r>
              <a:rPr lang="en-US" sz="2000" dirty="0">
                <a:latin typeface="+mj-lt"/>
                <a:ea typeface="Calibri" panose="020F0502020204030204" pitchFamily="34" charset="0"/>
                <a:cs typeface="Arial" panose="020B0604020202020204" pitchFamily="34" charset="0"/>
              </a:rPr>
              <a:t>The </a:t>
            </a:r>
            <a:r>
              <a:rPr lang="en-US" sz="2000" dirty="0" smtClean="0">
                <a:latin typeface="+mj-lt"/>
                <a:ea typeface="Calibri" panose="020F0502020204030204" pitchFamily="34" charset="0"/>
                <a:cs typeface="Arial" panose="020B0604020202020204" pitchFamily="34" charset="0"/>
              </a:rPr>
              <a:t>Federation </a:t>
            </a:r>
            <a:r>
              <a:rPr lang="en-US" sz="2000" dirty="0">
                <a:latin typeface="+mj-lt"/>
                <a:ea typeface="Calibri" panose="020F0502020204030204" pitchFamily="34" charset="0"/>
                <a:cs typeface="Arial" panose="020B0604020202020204" pitchFamily="34" charset="0"/>
              </a:rPr>
              <a:t>Equestre Internationale (FEI), founded in 1921, </a:t>
            </a:r>
            <a:r>
              <a:rPr lang="en-US" sz="2000" dirty="0" smtClean="0">
                <a:latin typeface="+mj-lt"/>
                <a:ea typeface="Calibri" panose="020F0502020204030204" pitchFamily="34" charset="0"/>
                <a:cs typeface="Arial" panose="020B0604020202020204" pitchFamily="34" charset="0"/>
              </a:rPr>
              <a:t>is </a:t>
            </a:r>
            <a:r>
              <a:rPr lang="en-US" sz="2000" dirty="0">
                <a:latin typeface="+mj-lt"/>
                <a:ea typeface="Calibri" panose="020F0502020204030204" pitchFamily="34" charset="0"/>
                <a:cs typeface="Arial" panose="020B0604020202020204" pitchFamily="34" charset="0"/>
              </a:rPr>
              <a:t>the sole controlling authority for all international events in Dressage &amp; </a:t>
            </a:r>
            <a:r>
              <a:rPr lang="en-US" sz="2000" dirty="0" smtClean="0">
                <a:latin typeface="+mj-lt"/>
                <a:ea typeface="Calibri" panose="020F0502020204030204" pitchFamily="34" charset="0"/>
                <a:cs typeface="Arial" panose="020B0604020202020204" pitchFamily="34" charset="0"/>
              </a:rPr>
              <a:t>Para-Equestrian Dressage</a:t>
            </a:r>
            <a:r>
              <a:rPr lang="en-US" sz="2000" dirty="0">
                <a:latin typeface="+mj-lt"/>
                <a:ea typeface="Calibri" panose="020F0502020204030204" pitchFamily="34" charset="0"/>
                <a:cs typeface="Arial" panose="020B0604020202020204" pitchFamily="34" charset="0"/>
              </a:rPr>
              <a:t>, Jumping, </a:t>
            </a:r>
            <a:r>
              <a:rPr lang="en-US" sz="2000" dirty="0" err="1">
                <a:latin typeface="+mj-lt"/>
                <a:ea typeface="Calibri" panose="020F0502020204030204" pitchFamily="34" charset="0"/>
                <a:cs typeface="Arial" panose="020B0604020202020204" pitchFamily="34" charset="0"/>
              </a:rPr>
              <a:t>Eventing</a:t>
            </a:r>
            <a:r>
              <a:rPr lang="en-US" sz="2000" dirty="0">
                <a:latin typeface="+mj-lt"/>
                <a:ea typeface="Calibri" panose="020F0502020204030204" pitchFamily="34" charset="0"/>
                <a:cs typeface="Arial" panose="020B0604020202020204" pitchFamily="34" charset="0"/>
              </a:rPr>
              <a:t>, Driving &amp; </a:t>
            </a:r>
            <a:r>
              <a:rPr lang="en-US" sz="2000" dirty="0" smtClean="0">
                <a:latin typeface="+mj-lt"/>
                <a:ea typeface="Calibri" panose="020F0502020204030204" pitchFamily="34" charset="0"/>
                <a:cs typeface="Arial" panose="020B0604020202020204" pitchFamily="34" charset="0"/>
              </a:rPr>
              <a:t>Para-Equestrian Driving</a:t>
            </a:r>
            <a:r>
              <a:rPr lang="en-US" sz="2000" dirty="0">
                <a:latin typeface="+mj-lt"/>
                <a:ea typeface="Calibri" panose="020F0502020204030204" pitchFamily="34" charset="0"/>
                <a:cs typeface="Arial" panose="020B0604020202020204" pitchFamily="34" charset="0"/>
              </a:rPr>
              <a:t>, Endurance, Vaulting and Reining. The FEI establishes the regulations </a:t>
            </a:r>
            <a:r>
              <a:rPr lang="en-US" sz="2000" dirty="0" smtClean="0">
                <a:latin typeface="+mj-lt"/>
                <a:ea typeface="Calibri" panose="020F0502020204030204" pitchFamily="34" charset="0"/>
                <a:cs typeface="Arial" panose="020B0604020202020204" pitchFamily="34" charset="0"/>
              </a:rPr>
              <a:t>and </a:t>
            </a:r>
            <a:r>
              <a:rPr lang="en-US" sz="2000" dirty="0">
                <a:latin typeface="+mj-lt"/>
                <a:ea typeface="Calibri" panose="020F0502020204030204" pitchFamily="34" charset="0"/>
                <a:cs typeface="Arial" panose="020B0604020202020204" pitchFamily="34" charset="0"/>
              </a:rPr>
              <a:t>approves equestrian competition at Championships, Continental and </a:t>
            </a:r>
            <a:r>
              <a:rPr lang="en-US" sz="2000" dirty="0" smtClean="0">
                <a:latin typeface="+mj-lt"/>
                <a:ea typeface="Calibri" panose="020F0502020204030204" pitchFamily="34" charset="0"/>
                <a:cs typeface="Arial" panose="020B0604020202020204" pitchFamily="34" charset="0"/>
              </a:rPr>
              <a:t>Regional </a:t>
            </a:r>
            <a:r>
              <a:rPr lang="en-US" sz="2000" dirty="0">
                <a:latin typeface="+mj-lt"/>
                <a:ea typeface="Calibri" panose="020F0502020204030204" pitchFamily="34" charset="0"/>
                <a:cs typeface="Arial" panose="020B0604020202020204" pitchFamily="34" charset="0"/>
              </a:rPr>
              <a:t>Games, and the Olympic and Paralympic Games. </a:t>
            </a:r>
            <a:endParaRPr lang="en-US" sz="2000" dirty="0" smtClean="0">
              <a:latin typeface="+mj-lt"/>
              <a:ea typeface="Calibri" panose="020F0502020204030204" pitchFamily="34" charset="0"/>
              <a:cs typeface="Arial" panose="020B0604020202020204" pitchFamily="34" charset="0"/>
            </a:endParaRPr>
          </a:p>
          <a:p>
            <a:endParaRPr lang="en-US" sz="2000" dirty="0">
              <a:latin typeface="+mj-lt"/>
              <a:ea typeface="Calibri" panose="020F0502020204030204" pitchFamily="34" charset="0"/>
              <a:cs typeface="Arial" panose="020B0604020202020204" pitchFamily="34" charset="0"/>
            </a:endParaRPr>
          </a:p>
          <a:p>
            <a:r>
              <a:rPr lang="en-US" sz="2000" i="1" dirty="0" smtClean="0">
                <a:latin typeface="+mj-lt"/>
                <a:ea typeface="Calibri" panose="020F0502020204030204" pitchFamily="34" charset="0"/>
                <a:cs typeface="Arial" panose="020B0604020202020204" pitchFamily="34" charset="0"/>
              </a:rPr>
              <a:t>“</a:t>
            </a:r>
            <a:r>
              <a:rPr lang="en-US" sz="2000" i="1" dirty="0">
                <a:latin typeface="+mj-lt"/>
                <a:ea typeface="Calibri" panose="020F0502020204030204" pitchFamily="34" charset="0"/>
                <a:cs typeface="Arial" panose="020B0604020202020204" pitchFamily="34" charset="0"/>
              </a:rPr>
              <a:t>The primary mission of the FEI is to advance the orderly growth of equestrian sport worldwide by promoting, regulating and administering humane and sportsmanlike international competition in the traditional equestrian disciplines.”</a:t>
            </a:r>
          </a:p>
          <a:p>
            <a:pPr marL="0" indent="0">
              <a:buNone/>
            </a:pPr>
            <a:r>
              <a:rPr lang="en-US" sz="2000" b="1" dirty="0" smtClean="0">
                <a:latin typeface="+mj-lt"/>
                <a:ea typeface="Calibri" panose="020F0502020204030204" pitchFamily="34" charset="0"/>
                <a:cs typeface="Arial" panose="020B0604020202020204" pitchFamily="34" charset="0"/>
              </a:rPr>
              <a:t>						- </a:t>
            </a:r>
            <a:r>
              <a:rPr lang="en-US" sz="2000" b="1" dirty="0">
                <a:latin typeface="+mj-lt"/>
                <a:ea typeface="Calibri" panose="020F0502020204030204" pitchFamily="34" charset="0"/>
                <a:cs typeface="Arial" panose="020B0604020202020204" pitchFamily="34" charset="0"/>
              </a:rPr>
              <a:t>FEI Mission </a:t>
            </a:r>
            <a:r>
              <a:rPr lang="en-US" sz="2000" b="1" dirty="0" smtClean="0">
                <a:latin typeface="+mj-lt"/>
                <a:ea typeface="Calibri" panose="020F0502020204030204" pitchFamily="34" charset="0"/>
                <a:cs typeface="Arial" panose="020B0604020202020204" pitchFamily="34" charset="0"/>
              </a:rPr>
              <a:t>Statement</a:t>
            </a:r>
            <a:endParaRPr lang="en-US" sz="2000" dirty="0">
              <a:latin typeface="+mj-lt"/>
              <a:ea typeface="Calibri" panose="020F0502020204030204" pitchFamily="34" charset="0"/>
              <a:cs typeface="Arial" panose="020B0604020202020204" pitchFamily="34" charset="0"/>
            </a:endParaRPr>
          </a:p>
          <a:p>
            <a:pPr marL="0" indent="0">
              <a:buNone/>
            </a:pPr>
            <a:r>
              <a:rPr lang="en-US" sz="2000" dirty="0" smtClean="0">
                <a:latin typeface="+mj-lt"/>
                <a:ea typeface="Calibri" panose="020F0502020204030204" pitchFamily="34" charset="0"/>
                <a:cs typeface="Arial" panose="020B0604020202020204" pitchFamily="34" charset="0"/>
              </a:rPr>
              <a:t>       </a:t>
            </a:r>
            <a:r>
              <a:rPr lang="en-US" dirty="0" smtClean="0">
                <a:latin typeface="+mj-lt"/>
                <a:ea typeface="Calibri" panose="020F0502020204030204" pitchFamily="34" charset="0"/>
                <a:cs typeface="Arial" panose="020B0604020202020204" pitchFamily="34" charset="0"/>
                <a:hlinkClick r:id="rId3"/>
              </a:rPr>
              <a:t>FMI: FEI</a:t>
            </a:r>
            <a:endParaRPr lang="en-US" dirty="0">
              <a:latin typeface="+mj-lt"/>
              <a:ea typeface="Calibri" panose="020F0502020204030204" pitchFamily="34" charset="0"/>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5619422"/>
              </p:ext>
            </p:extLst>
          </p:nvPr>
        </p:nvGraphicFramePr>
        <p:xfrm>
          <a:off x="3886200" y="4800600"/>
          <a:ext cx="1524000" cy="986167"/>
        </p:xfrm>
        <a:graphic>
          <a:graphicData uri="http://schemas.openxmlformats.org/presentationml/2006/ole">
            <mc:AlternateContent xmlns:mc="http://schemas.openxmlformats.org/markup-compatibility/2006">
              <mc:Choice xmlns:v="urn:schemas-microsoft-com:vml" Requires="v">
                <p:oleObj spid="_x0000_s1058" name="Photo Editor Photo" r:id="rId4" imgW="6125430" imgH="2514286" progId="MSPhotoEd.3">
                  <p:embed/>
                </p:oleObj>
              </mc:Choice>
              <mc:Fallback>
                <p:oleObj name="Photo Editor Photo" r:id="rId4" imgW="6125430" imgH="2514286"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800600"/>
                        <a:ext cx="1524000" cy="98616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32626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 Para-Dressage Center of Excellence? </a:t>
            </a:r>
            <a:endParaRPr lang="en-US" b="1" dirty="0"/>
          </a:p>
        </p:txBody>
      </p:sp>
      <p:sp>
        <p:nvSpPr>
          <p:cNvPr id="3" name="Content Placeholder 2"/>
          <p:cNvSpPr>
            <a:spLocks noGrp="1"/>
          </p:cNvSpPr>
          <p:nvPr>
            <p:ph idx="1"/>
          </p:nvPr>
        </p:nvSpPr>
        <p:spPr>
          <a:xfrm>
            <a:off x="457200" y="1600201"/>
            <a:ext cx="8229600" cy="4191000"/>
          </a:xfrm>
        </p:spPr>
        <p:txBody>
          <a:bodyPr>
            <a:normAutofit fontScale="92500" lnSpcReduction="10000"/>
          </a:bodyPr>
          <a:lstStyle/>
          <a:p>
            <a:pPr marL="0" indent="0">
              <a:buNone/>
            </a:pPr>
            <a:endParaRPr lang="en-US" sz="2000" dirty="0" smtClean="0">
              <a:latin typeface="+mj-lt"/>
            </a:endParaRPr>
          </a:p>
          <a:p>
            <a:pPr marL="0" indent="0">
              <a:buNone/>
            </a:pPr>
            <a:endParaRPr lang="en-US" sz="2000" dirty="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r>
              <a:rPr lang="en-US" sz="2000" dirty="0" smtClean="0">
                <a:latin typeface="+mj-lt"/>
              </a:rPr>
              <a:t>The </a:t>
            </a:r>
            <a:r>
              <a:rPr lang="en-US" sz="2000" dirty="0">
                <a:latin typeface="+mj-lt"/>
              </a:rPr>
              <a:t>USEF/USPEA COEs are being developed nationwide and </a:t>
            </a:r>
            <a:r>
              <a:rPr lang="en-US" sz="2000" dirty="0" smtClean="0">
                <a:latin typeface="+mj-lt"/>
              </a:rPr>
              <a:t>are the </a:t>
            </a:r>
            <a:r>
              <a:rPr lang="en-US" sz="2000" dirty="0">
                <a:latin typeface="+mj-lt"/>
              </a:rPr>
              <a:t>focus for Para-Equestrian Dressage trainer/coach identification and development programs to expand the availability of quality Para-Equestrian sport programs and </a:t>
            </a:r>
            <a:r>
              <a:rPr lang="en-US" sz="2000" dirty="0" smtClean="0">
                <a:latin typeface="+mj-lt"/>
              </a:rPr>
              <a:t>services. </a:t>
            </a:r>
          </a:p>
          <a:p>
            <a:pPr marL="0" indent="0">
              <a:buNone/>
            </a:pPr>
            <a:endParaRPr lang="en-US" sz="2000" dirty="0">
              <a:latin typeface="+mj-lt"/>
            </a:endParaRPr>
          </a:p>
          <a:p>
            <a:pPr marL="0" indent="0">
              <a:buNone/>
            </a:pPr>
            <a:r>
              <a:rPr lang="en-US" sz="2000" dirty="0" smtClean="0">
                <a:latin typeface="+mj-lt"/>
              </a:rPr>
              <a:t>The </a:t>
            </a:r>
            <a:r>
              <a:rPr lang="en-US" sz="2000" dirty="0">
                <a:latin typeface="+mj-lt"/>
              </a:rPr>
              <a:t>COEs are the primary hubs for delivering the USEF Para-Equestrian Dressage </a:t>
            </a:r>
            <a:r>
              <a:rPr lang="en-US" sz="2000" b="1" dirty="0" smtClean="0">
                <a:latin typeface="+mj-lt"/>
              </a:rPr>
              <a:t>Emerging through High </a:t>
            </a:r>
            <a:r>
              <a:rPr lang="en-US" sz="2000" b="1" dirty="0">
                <a:latin typeface="+mj-lt"/>
              </a:rPr>
              <a:t>Performance </a:t>
            </a:r>
            <a:r>
              <a:rPr lang="en-US" sz="2000" b="1" dirty="0" smtClean="0">
                <a:latin typeface="+mj-lt"/>
              </a:rPr>
              <a:t>Programs</a:t>
            </a:r>
            <a:r>
              <a:rPr lang="en-US" sz="2000" dirty="0" smtClean="0">
                <a:latin typeface="+mj-lt"/>
              </a:rPr>
              <a:t>, and offer training in </a:t>
            </a:r>
            <a:r>
              <a:rPr lang="en-US" sz="2000" dirty="0">
                <a:latin typeface="+mj-lt"/>
              </a:rPr>
              <a:t>FEI/USEF Classification, Human Sports Science &amp; Medicine (Human SSM) and Equine SSM. </a:t>
            </a:r>
            <a:endParaRPr lang="en-US" sz="2000" dirty="0" smtClean="0">
              <a:latin typeface="+mj-lt"/>
            </a:endParaRPr>
          </a:p>
          <a:p>
            <a:pPr marL="0" indent="0" algn="ctr">
              <a:buNone/>
            </a:pPr>
            <a:r>
              <a:rPr lang="en-US" sz="2000" dirty="0" smtClean="0">
                <a:latin typeface="+mj-lt"/>
                <a:hlinkClick r:id="rId2"/>
              </a:rPr>
              <a:t>FMI: COE's </a:t>
            </a:r>
            <a:endParaRPr lang="en-US" sz="2000" dirty="0" smtClean="0">
              <a:latin typeface="+mj-lt"/>
            </a:endParaRPr>
          </a:p>
          <a:p>
            <a:pPr marL="0" indent="0">
              <a:buNone/>
            </a:pPr>
            <a:endParaRPr lang="en-US" sz="2000" dirty="0">
              <a:latin typeface="+mj-lt"/>
            </a:endParaRPr>
          </a:p>
          <a:p>
            <a:pPr marL="0" indent="0">
              <a:buNone/>
            </a:pPr>
            <a:endParaRPr lang="en-US" sz="2000"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600200"/>
            <a:ext cx="3276600" cy="1175480"/>
          </a:xfrm>
          <a:prstGeom prst="rect">
            <a:avLst/>
          </a:prstGeom>
        </p:spPr>
      </p:pic>
    </p:spTree>
    <p:extLst>
      <p:ext uri="{BB962C8B-B14F-4D97-AF65-F5344CB8AC3E}">
        <p14:creationId xmlns:p14="http://schemas.microsoft.com/office/powerpoint/2010/main" val="44038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sz="3600" b="1" dirty="0" smtClean="0"/>
              <a:t>Where are the Centers of Excellence?</a:t>
            </a:r>
            <a:br>
              <a:rPr lang="en-US" sz="3600" b="1" dirty="0" smtClean="0"/>
            </a:br>
            <a:r>
              <a:rPr lang="en-US" sz="1800" b="1" dirty="0" smtClean="0"/>
              <a:t>As of October 2017</a:t>
            </a:r>
            <a:r>
              <a:rPr lang="en-US" dirty="0" smtClean="0"/>
              <a:t/>
            </a:r>
            <a:br>
              <a:rPr lang="en-US" dirty="0" smtClean="0"/>
            </a:br>
            <a:endParaRPr lang="en-US" dirty="0"/>
          </a:p>
        </p:txBody>
      </p:sp>
      <p:sp>
        <p:nvSpPr>
          <p:cNvPr id="3" name="Content Placeholder 2"/>
          <p:cNvSpPr>
            <a:spLocks noGrp="1"/>
          </p:cNvSpPr>
          <p:nvPr>
            <p:ph sz="half" idx="2"/>
          </p:nvPr>
        </p:nvSpPr>
        <p:spPr>
          <a:xfrm>
            <a:off x="457200" y="1676400"/>
            <a:ext cx="4040188" cy="4267200"/>
          </a:xfrm>
        </p:spPr>
        <p:txBody>
          <a:bodyPr>
            <a:normAutofit fontScale="70000" lnSpcReduction="20000"/>
          </a:bodyPr>
          <a:lstStyle/>
          <a:p>
            <a:pPr marL="0" indent="0">
              <a:buNone/>
            </a:pPr>
            <a:r>
              <a:rPr lang="en-US" b="1" dirty="0">
                <a:latin typeface="+mj-lt"/>
              </a:rPr>
              <a:t>North Texas Equestrian Center (NTEC), Wylie, TX</a:t>
            </a:r>
            <a:endParaRPr lang="en-US" dirty="0">
              <a:latin typeface="+mj-lt"/>
            </a:endParaRPr>
          </a:p>
          <a:p>
            <a:pPr marL="0" indent="0">
              <a:buNone/>
            </a:pPr>
            <a:r>
              <a:rPr lang="en-US" dirty="0">
                <a:latin typeface="+mj-lt"/>
                <a:hlinkClick r:id="rId2"/>
              </a:rPr>
              <a:t>http://uswarmblood.com/</a:t>
            </a:r>
            <a:endParaRPr lang="en-US" dirty="0">
              <a:latin typeface="+mj-lt"/>
            </a:endParaRPr>
          </a:p>
          <a:p>
            <a:pPr marL="0" indent="0">
              <a:buNone/>
            </a:pPr>
            <a:r>
              <a:rPr lang="en-US" dirty="0">
                <a:latin typeface="+mj-lt"/>
              </a:rPr>
              <a:t>Contact: Kai </a:t>
            </a:r>
            <a:r>
              <a:rPr lang="en-US" dirty="0" err="1">
                <a:latin typeface="+mj-lt"/>
              </a:rPr>
              <a:t>Handt</a:t>
            </a:r>
            <a:r>
              <a:rPr lang="en-US" dirty="0">
                <a:latin typeface="+mj-lt"/>
              </a:rPr>
              <a:t>, </a:t>
            </a:r>
            <a:r>
              <a:rPr lang="en-US" dirty="0">
                <a:latin typeface="+mj-lt"/>
                <a:hlinkClick r:id="rId3"/>
              </a:rPr>
              <a:t>Kaihandt@yahoo.com</a:t>
            </a:r>
            <a:endParaRPr lang="en-US" dirty="0">
              <a:latin typeface="+mj-lt"/>
            </a:endParaRPr>
          </a:p>
          <a:p>
            <a:pPr marL="0" indent="0">
              <a:buNone/>
            </a:pPr>
            <a:r>
              <a:rPr lang="en-US" dirty="0">
                <a:latin typeface="+mj-lt"/>
              </a:rPr>
              <a:t> </a:t>
            </a:r>
          </a:p>
          <a:p>
            <a:pPr marL="0" indent="0">
              <a:buNone/>
            </a:pPr>
            <a:r>
              <a:rPr lang="en-US" b="1" dirty="0">
                <a:latin typeface="+mj-lt"/>
              </a:rPr>
              <a:t>Carlisle Academy – Lyman, ME </a:t>
            </a:r>
            <a:endParaRPr lang="en-US" dirty="0">
              <a:latin typeface="+mj-lt"/>
            </a:endParaRPr>
          </a:p>
          <a:p>
            <a:pPr marL="0" indent="0">
              <a:buNone/>
            </a:pPr>
            <a:r>
              <a:rPr lang="en-US" dirty="0">
                <a:latin typeface="+mj-lt"/>
                <a:hlinkClick r:id="rId4"/>
              </a:rPr>
              <a:t>http://carlisleacademymaine.com/</a:t>
            </a:r>
            <a:endParaRPr lang="en-US" dirty="0">
              <a:latin typeface="+mj-lt"/>
            </a:endParaRPr>
          </a:p>
          <a:p>
            <a:pPr marL="0" indent="0">
              <a:buNone/>
            </a:pPr>
            <a:r>
              <a:rPr lang="en-US" dirty="0">
                <a:latin typeface="+mj-lt"/>
              </a:rPr>
              <a:t>Contact: Sarah Armentrout, </a:t>
            </a:r>
            <a:r>
              <a:rPr lang="en-US" dirty="0">
                <a:latin typeface="+mj-lt"/>
                <a:hlinkClick r:id="rId5"/>
              </a:rPr>
              <a:t>sarmentrout@carlisleacademymaine.com</a:t>
            </a:r>
            <a:endParaRPr lang="en-US" dirty="0">
              <a:latin typeface="+mj-lt"/>
            </a:endParaRPr>
          </a:p>
          <a:p>
            <a:pPr marL="0" indent="0">
              <a:buNone/>
            </a:pPr>
            <a:r>
              <a:rPr lang="en-US" dirty="0">
                <a:latin typeface="+mj-lt"/>
              </a:rPr>
              <a:t> </a:t>
            </a:r>
          </a:p>
          <a:p>
            <a:pPr marL="0" indent="0">
              <a:buNone/>
            </a:pPr>
            <a:r>
              <a:rPr lang="en-US" b="1" dirty="0">
                <a:latin typeface="+mj-lt"/>
              </a:rPr>
              <a:t>Ride On Therapeutic Riding Center, Chatsworth, CA</a:t>
            </a:r>
            <a:endParaRPr lang="en-US" dirty="0">
              <a:latin typeface="+mj-lt"/>
            </a:endParaRPr>
          </a:p>
          <a:p>
            <a:pPr marL="0" indent="0">
              <a:buNone/>
            </a:pPr>
            <a:r>
              <a:rPr lang="en-US" dirty="0">
                <a:latin typeface="+mj-lt"/>
                <a:hlinkClick r:id="rId6"/>
              </a:rPr>
              <a:t>http://www.rideon.org/</a:t>
            </a:r>
            <a:endParaRPr lang="en-US" dirty="0">
              <a:latin typeface="+mj-lt"/>
            </a:endParaRPr>
          </a:p>
          <a:p>
            <a:pPr marL="0" indent="0">
              <a:buNone/>
            </a:pPr>
            <a:r>
              <a:rPr lang="en-US" dirty="0">
                <a:latin typeface="+mj-lt"/>
              </a:rPr>
              <a:t>Contact: Megan </a:t>
            </a:r>
            <a:r>
              <a:rPr lang="en-US" dirty="0" err="1">
                <a:latin typeface="+mj-lt"/>
              </a:rPr>
              <a:t>McQueeney</a:t>
            </a:r>
            <a:r>
              <a:rPr lang="en-US" dirty="0">
                <a:latin typeface="+mj-lt"/>
              </a:rPr>
              <a:t>, </a:t>
            </a:r>
            <a:r>
              <a:rPr lang="en-US" dirty="0">
                <a:latin typeface="+mj-lt"/>
                <a:hlinkClick r:id="rId7"/>
              </a:rPr>
              <a:t>jrsporthorses@gmail.com</a:t>
            </a:r>
            <a:endParaRPr lang="en-US" dirty="0">
              <a:latin typeface="+mj-lt"/>
            </a:endParaRPr>
          </a:p>
          <a:p>
            <a:pPr marL="0" indent="0">
              <a:buNone/>
            </a:pPr>
            <a:r>
              <a:rPr lang="en-US" dirty="0">
                <a:latin typeface="+mj-lt"/>
              </a:rPr>
              <a:t>  </a:t>
            </a:r>
            <a:endParaRPr lang="en-US" dirty="0" smtClean="0">
              <a:latin typeface="+mj-lt"/>
            </a:endParaRPr>
          </a:p>
          <a:p>
            <a:endParaRPr lang="en-US" dirty="0"/>
          </a:p>
        </p:txBody>
      </p:sp>
      <p:sp>
        <p:nvSpPr>
          <p:cNvPr id="7" name="Content Placeholder 6"/>
          <p:cNvSpPr>
            <a:spLocks noGrp="1"/>
          </p:cNvSpPr>
          <p:nvPr>
            <p:ph sz="quarter" idx="4"/>
          </p:nvPr>
        </p:nvSpPr>
        <p:spPr>
          <a:xfrm>
            <a:off x="4645025" y="1676399"/>
            <a:ext cx="4270375" cy="3962401"/>
          </a:xfrm>
        </p:spPr>
        <p:txBody>
          <a:bodyPr>
            <a:normAutofit fontScale="70000" lnSpcReduction="20000"/>
          </a:bodyPr>
          <a:lstStyle/>
          <a:p>
            <a:pPr marL="0" indent="0">
              <a:buNone/>
            </a:pPr>
            <a:r>
              <a:rPr lang="en-US" b="1" dirty="0">
                <a:latin typeface="+mj-lt"/>
              </a:rPr>
              <a:t>Healing Strides of VA – Boones Mill, VA</a:t>
            </a:r>
            <a:endParaRPr lang="en-US" dirty="0">
              <a:latin typeface="+mj-lt"/>
            </a:endParaRPr>
          </a:p>
          <a:p>
            <a:pPr marL="0" indent="0">
              <a:buNone/>
            </a:pPr>
            <a:r>
              <a:rPr lang="en-US" dirty="0">
                <a:latin typeface="+mj-lt"/>
                <a:hlinkClick r:id="rId8"/>
              </a:rPr>
              <a:t>http://www.healingstridesofva.org/</a:t>
            </a:r>
            <a:endParaRPr lang="en-US" dirty="0">
              <a:latin typeface="+mj-lt"/>
            </a:endParaRPr>
          </a:p>
          <a:p>
            <a:pPr marL="0" indent="0">
              <a:buNone/>
            </a:pPr>
            <a:r>
              <a:rPr lang="en-US" dirty="0">
                <a:latin typeface="+mj-lt"/>
              </a:rPr>
              <a:t>Contact: Carol Young, </a:t>
            </a:r>
            <a:r>
              <a:rPr lang="en-US" dirty="0">
                <a:latin typeface="+mj-lt"/>
                <a:hlinkClick r:id="rId9"/>
              </a:rPr>
              <a:t>carol@healingstridesofva.org</a:t>
            </a:r>
            <a:endParaRPr lang="en-US" dirty="0">
              <a:latin typeface="+mj-lt"/>
            </a:endParaRPr>
          </a:p>
          <a:p>
            <a:pPr marL="0" indent="0">
              <a:buNone/>
            </a:pPr>
            <a:r>
              <a:rPr lang="en-US" dirty="0">
                <a:latin typeface="+mj-lt"/>
              </a:rPr>
              <a:t> </a:t>
            </a:r>
          </a:p>
          <a:p>
            <a:pPr marL="0" indent="0">
              <a:buNone/>
            </a:pPr>
            <a:r>
              <a:rPr lang="en-US" b="1" dirty="0">
                <a:latin typeface="+mj-lt"/>
              </a:rPr>
              <a:t>Wheatland Farm Equestrian Center – Purcellville, VA</a:t>
            </a:r>
            <a:endParaRPr lang="en-US" dirty="0">
              <a:latin typeface="+mj-lt"/>
            </a:endParaRPr>
          </a:p>
          <a:p>
            <a:pPr marL="0" indent="0">
              <a:buNone/>
            </a:pPr>
            <a:r>
              <a:rPr lang="en-US" dirty="0">
                <a:latin typeface="+mj-lt"/>
                <a:hlinkClick r:id="rId10"/>
              </a:rPr>
              <a:t>https://www.wheatlandfarm.org/</a:t>
            </a:r>
            <a:endParaRPr lang="en-US" dirty="0">
              <a:latin typeface="+mj-lt"/>
            </a:endParaRPr>
          </a:p>
          <a:p>
            <a:pPr marL="0" indent="0">
              <a:buNone/>
            </a:pPr>
            <a:r>
              <a:rPr lang="en-US" dirty="0">
                <a:latin typeface="+mj-lt"/>
              </a:rPr>
              <a:t>Contact: Muriel Forrest, </a:t>
            </a:r>
            <a:r>
              <a:rPr lang="en-US" dirty="0">
                <a:latin typeface="+mj-lt"/>
                <a:hlinkClick r:id="rId11"/>
              </a:rPr>
              <a:t>amurielforrest@gmail.com</a:t>
            </a:r>
            <a:endParaRPr lang="en-US" dirty="0">
              <a:latin typeface="+mj-lt"/>
            </a:endParaRPr>
          </a:p>
          <a:p>
            <a:pPr marL="0" indent="0">
              <a:buNone/>
            </a:pPr>
            <a:r>
              <a:rPr lang="en-US" dirty="0">
                <a:latin typeface="+mj-lt"/>
              </a:rPr>
              <a:t> </a:t>
            </a:r>
          </a:p>
          <a:p>
            <a:pPr marL="0" indent="0">
              <a:buNone/>
            </a:pPr>
            <a:r>
              <a:rPr lang="en-US" b="1" dirty="0" err="1">
                <a:latin typeface="+mj-lt"/>
              </a:rPr>
              <a:t>Vinceremos</a:t>
            </a:r>
            <a:r>
              <a:rPr lang="en-US" b="1" dirty="0">
                <a:latin typeface="+mj-lt"/>
              </a:rPr>
              <a:t> Therapeutic Riding Center – Loxahatchee, FL</a:t>
            </a:r>
            <a:endParaRPr lang="en-US" dirty="0">
              <a:latin typeface="+mj-lt"/>
            </a:endParaRPr>
          </a:p>
          <a:p>
            <a:pPr marL="0" indent="0">
              <a:buNone/>
            </a:pPr>
            <a:r>
              <a:rPr lang="en-US" dirty="0">
                <a:latin typeface="+mj-lt"/>
              </a:rPr>
              <a:t>https://vinceremos.org/</a:t>
            </a:r>
          </a:p>
          <a:p>
            <a:pPr marL="0" indent="0">
              <a:buNone/>
            </a:pPr>
            <a:r>
              <a:rPr lang="en-US" dirty="0">
                <a:latin typeface="+mj-lt"/>
              </a:rPr>
              <a:t>Contact: </a:t>
            </a:r>
            <a:r>
              <a:rPr lang="en-US" dirty="0" smtClean="0">
                <a:latin typeface="+mj-lt"/>
              </a:rPr>
              <a:t>Susan </a:t>
            </a:r>
            <a:r>
              <a:rPr lang="en-US" dirty="0" err="1" smtClean="0">
                <a:latin typeface="+mj-lt"/>
              </a:rPr>
              <a:t>Guinan</a:t>
            </a:r>
            <a:r>
              <a:rPr lang="en-US" dirty="0">
                <a:latin typeface="+mj-lt"/>
              </a:rPr>
              <a:t>, </a:t>
            </a:r>
            <a:r>
              <a:rPr lang="en-US" dirty="0">
                <a:latin typeface="+mj-lt"/>
                <a:hlinkClick r:id="rId12"/>
              </a:rPr>
              <a:t>info@vinceremos.org</a:t>
            </a:r>
            <a:endParaRPr lang="en-US" dirty="0">
              <a:latin typeface="+mj-lt"/>
            </a:endParaRPr>
          </a:p>
          <a:p>
            <a:endParaRPr lang="en-US" dirty="0"/>
          </a:p>
        </p:txBody>
      </p:sp>
      <p:sp>
        <p:nvSpPr>
          <p:cNvPr id="4" name="Footer Placeholder 3"/>
          <p:cNvSpPr>
            <a:spLocks noGrp="1"/>
          </p:cNvSpPr>
          <p:nvPr>
            <p:ph type="ftr" sz="quarter" idx="10"/>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406015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the </a:t>
            </a:r>
            <a:r>
              <a:rPr lang="en-US" b="1" dirty="0" smtClean="0"/>
              <a:t>Sport </a:t>
            </a:r>
            <a:r>
              <a:rPr lang="en-US" b="1" dirty="0"/>
              <a:t>Pathway?</a:t>
            </a:r>
            <a:endParaRPr lang="en-US" dirty="0"/>
          </a:p>
        </p:txBody>
      </p:sp>
      <p:sp>
        <p:nvSpPr>
          <p:cNvPr id="3" name="Content Placeholder 2"/>
          <p:cNvSpPr>
            <a:spLocks noGrp="1"/>
          </p:cNvSpPr>
          <p:nvPr>
            <p:ph idx="1"/>
          </p:nvPr>
        </p:nvSpPr>
        <p:spPr>
          <a:xfrm>
            <a:off x="457200" y="1295400"/>
            <a:ext cx="8382000" cy="4419599"/>
          </a:xfrm>
        </p:spPr>
        <p:txBody>
          <a:bodyPr>
            <a:normAutofit fontScale="85000" lnSpcReduction="20000"/>
          </a:bodyPr>
          <a:lstStyle/>
          <a:p>
            <a:r>
              <a:rPr lang="en-US" dirty="0">
                <a:latin typeface="+mj-lt"/>
              </a:rPr>
              <a:t>Within the context of </a:t>
            </a:r>
            <a:r>
              <a:rPr lang="en-US" dirty="0" smtClean="0">
                <a:latin typeface="+mj-lt"/>
              </a:rPr>
              <a:t>para-equestrian dressage</a:t>
            </a:r>
            <a:r>
              <a:rPr lang="en-US" dirty="0">
                <a:latin typeface="+mj-lt"/>
              </a:rPr>
              <a:t>, </a:t>
            </a:r>
            <a:r>
              <a:rPr lang="en-US" b="1" dirty="0" smtClean="0">
                <a:latin typeface="+mj-lt"/>
              </a:rPr>
              <a:t>US Equestrian </a:t>
            </a:r>
            <a:r>
              <a:rPr lang="en-US" dirty="0">
                <a:latin typeface="+mj-lt"/>
              </a:rPr>
              <a:t>is responsible </a:t>
            </a:r>
            <a:r>
              <a:rPr lang="en-US" dirty="0" smtClean="0">
                <a:latin typeface="+mj-lt"/>
              </a:rPr>
              <a:t>for the development of the pathway which supports </a:t>
            </a:r>
            <a:r>
              <a:rPr lang="en-US" u="sng" dirty="0" smtClean="0">
                <a:latin typeface="+mj-lt"/>
              </a:rPr>
              <a:t>competition</a:t>
            </a:r>
            <a:r>
              <a:rPr lang="en-US" dirty="0" smtClean="0">
                <a:latin typeface="+mj-lt"/>
              </a:rPr>
              <a:t>, </a:t>
            </a:r>
            <a:r>
              <a:rPr lang="en-US" u="sng" dirty="0" smtClean="0">
                <a:latin typeface="+mj-lt"/>
              </a:rPr>
              <a:t>training</a:t>
            </a:r>
            <a:r>
              <a:rPr lang="en-US" dirty="0" smtClean="0">
                <a:latin typeface="+mj-lt"/>
              </a:rPr>
              <a:t>, and </a:t>
            </a:r>
            <a:r>
              <a:rPr lang="en-US" u="sng" dirty="0" smtClean="0">
                <a:latin typeface="+mj-lt"/>
              </a:rPr>
              <a:t>education opportunities</a:t>
            </a:r>
            <a:r>
              <a:rPr lang="en-US" dirty="0" smtClean="0">
                <a:latin typeface="+mj-lt"/>
              </a:rPr>
              <a:t>.   </a:t>
            </a:r>
          </a:p>
          <a:p>
            <a:endParaRPr lang="en-US" dirty="0" smtClean="0">
              <a:latin typeface="+mj-lt"/>
            </a:endParaRPr>
          </a:p>
          <a:p>
            <a:r>
              <a:rPr lang="en-US" dirty="0" smtClean="0">
                <a:latin typeface="+mj-lt"/>
              </a:rPr>
              <a:t>The pathway is made up of EMERGING, DEVELOPMENT, and ELITE Athletes.  </a:t>
            </a:r>
          </a:p>
          <a:p>
            <a:endParaRPr lang="en-US" dirty="0">
              <a:latin typeface="+mj-lt"/>
            </a:endParaRPr>
          </a:p>
          <a:p>
            <a:r>
              <a:rPr lang="en-US" dirty="0" smtClean="0">
                <a:latin typeface="+mj-lt"/>
              </a:rPr>
              <a:t>As the National Affiliate, the </a:t>
            </a:r>
            <a:r>
              <a:rPr lang="en-US" b="1" dirty="0" smtClean="0">
                <a:latin typeface="+mj-lt"/>
              </a:rPr>
              <a:t>United </a:t>
            </a:r>
            <a:r>
              <a:rPr lang="en-US" b="1" dirty="0">
                <a:latin typeface="+mj-lt"/>
              </a:rPr>
              <a:t>States Para-Equestrian </a:t>
            </a:r>
            <a:r>
              <a:rPr lang="en-US" b="1" dirty="0" smtClean="0">
                <a:latin typeface="+mj-lt"/>
              </a:rPr>
              <a:t>Association</a:t>
            </a:r>
            <a:r>
              <a:rPr lang="en-US" dirty="0" smtClean="0">
                <a:latin typeface="+mj-lt"/>
              </a:rPr>
              <a:t> assists by identifying and nurturing </a:t>
            </a:r>
            <a:r>
              <a:rPr lang="en-US" i="1" dirty="0" smtClean="0">
                <a:latin typeface="+mj-lt"/>
              </a:rPr>
              <a:t>emerging</a:t>
            </a:r>
            <a:r>
              <a:rPr lang="en-US" dirty="0" smtClean="0">
                <a:latin typeface="+mj-lt"/>
              </a:rPr>
              <a:t> athletes at </a:t>
            </a:r>
            <a:r>
              <a:rPr lang="en-US" dirty="0">
                <a:latin typeface="+mj-lt"/>
              </a:rPr>
              <a:t>the grassroots level. </a:t>
            </a: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152358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bwMode="auto">
          <a:xfrm>
            <a:off x="330200" y="3881436"/>
            <a:ext cx="8280400" cy="1300164"/>
          </a:xfrm>
          <a:prstGeom prst="trapezoid">
            <a:avLst>
              <a:gd name="adj" fmla="val 160593"/>
            </a:avLst>
          </a:prstGeom>
          <a:solidFill>
            <a:schemeClr val="tx2">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eaLnBrk="0" fontAlgn="base" hangingPunct="0">
              <a:spcBef>
                <a:spcPct val="0"/>
              </a:spcBef>
              <a:spcAft>
                <a:spcPct val="0"/>
              </a:spcAft>
              <a:defRPr/>
            </a:pPr>
            <a:endParaRPr lang="en-US" sz="2400">
              <a:solidFill>
                <a:srgbClr val="000000"/>
              </a:solidFill>
              <a:latin typeface="Times" charset="0"/>
            </a:endParaRPr>
          </a:p>
        </p:txBody>
      </p:sp>
      <p:sp>
        <p:nvSpPr>
          <p:cNvPr id="3" name="Trapezoid 2"/>
          <p:cNvSpPr/>
          <p:nvPr/>
        </p:nvSpPr>
        <p:spPr bwMode="auto">
          <a:xfrm>
            <a:off x="2286000" y="2743200"/>
            <a:ext cx="4405312" cy="1216025"/>
          </a:xfrm>
          <a:prstGeom prst="trapezoid">
            <a:avLst>
              <a:gd name="adj" fmla="val 129065"/>
            </a:avLst>
          </a:prstGeom>
          <a:solidFill>
            <a:schemeClr val="accent2"/>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sp>
        <p:nvSpPr>
          <p:cNvPr id="4" name="Trapezoid 3"/>
          <p:cNvSpPr/>
          <p:nvPr/>
        </p:nvSpPr>
        <p:spPr bwMode="auto">
          <a:xfrm>
            <a:off x="3867098" y="1482725"/>
            <a:ext cx="1314502" cy="1303338"/>
          </a:xfrm>
          <a:prstGeom prst="trapezoid">
            <a:avLst>
              <a:gd name="adj" fmla="val 33267"/>
            </a:avLst>
          </a:prstGeom>
          <a:solidFill>
            <a:srgbClr val="FF0000"/>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charset="0"/>
            </a:endParaRPr>
          </a:p>
        </p:txBody>
      </p:sp>
      <p:pic>
        <p:nvPicPr>
          <p:cNvPr id="194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186" y="2394133"/>
            <a:ext cx="58578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15" descr="C:\Users\wconnell.wconnell7lt\Downloads\commercial-mark-Paralympic6ea34594-6a82-42c9-b2c5-339511c59d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56208"/>
            <a:ext cx="1023988" cy="102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78124" y="3393594"/>
            <a:ext cx="1008062" cy="276225"/>
          </a:xfrm>
          <a:prstGeom prst="rect">
            <a:avLst/>
          </a:prstGeom>
          <a:noFill/>
        </p:spPr>
        <p:txBody>
          <a:bodyPr>
            <a:spAutoFit/>
          </a:bodyPr>
          <a:lstStyle/>
          <a:p>
            <a:pPr fontAlgn="base">
              <a:spcBef>
                <a:spcPct val="0"/>
              </a:spcBef>
              <a:spcAft>
                <a:spcPct val="0"/>
              </a:spcAft>
              <a:defRPr/>
            </a:pPr>
            <a:r>
              <a:rPr lang="en-US" sz="1200" b="1" dirty="0">
                <a:solidFill>
                  <a:srgbClr val="000000"/>
                </a:solidFill>
              </a:rPr>
              <a:t>DEVELOP</a:t>
            </a:r>
          </a:p>
        </p:txBody>
      </p:sp>
      <p:sp>
        <p:nvSpPr>
          <p:cNvPr id="7" name="TextBox 6"/>
          <p:cNvSpPr txBox="1"/>
          <p:nvPr/>
        </p:nvSpPr>
        <p:spPr>
          <a:xfrm>
            <a:off x="4066576" y="2178233"/>
            <a:ext cx="760413" cy="215900"/>
          </a:xfrm>
          <a:prstGeom prst="rect">
            <a:avLst/>
          </a:prstGeom>
          <a:noFill/>
        </p:spPr>
        <p:txBody>
          <a:bodyPr lIns="0" tIns="0" rIns="0" bIns="0"/>
          <a:lstStyle/>
          <a:p>
            <a:pPr algn="ctr" fontAlgn="base">
              <a:spcBef>
                <a:spcPct val="0"/>
              </a:spcBef>
              <a:spcAft>
                <a:spcPct val="0"/>
              </a:spcAft>
              <a:defRPr/>
            </a:pPr>
            <a:r>
              <a:rPr lang="en-US" sz="1200" b="1" dirty="0">
                <a:solidFill>
                  <a:srgbClr val="000000"/>
                </a:solidFill>
              </a:rPr>
              <a:t>DELIVER</a:t>
            </a:r>
          </a:p>
        </p:txBody>
      </p:sp>
      <p:sp>
        <p:nvSpPr>
          <p:cNvPr id="19471" name="TextBox 6"/>
          <p:cNvSpPr txBox="1">
            <a:spLocks noChangeArrowheads="1"/>
          </p:cNvSpPr>
          <p:nvPr/>
        </p:nvSpPr>
        <p:spPr bwMode="auto">
          <a:xfrm>
            <a:off x="6527748" y="4338820"/>
            <a:ext cx="1447800" cy="3385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buChar char="–"/>
              <a:defRPr sz="22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600" b="1" dirty="0" smtClean="0">
                <a:solidFill>
                  <a:srgbClr val="FF0000"/>
                </a:solidFill>
                <a:latin typeface="Times" charset="0"/>
              </a:rPr>
              <a:t>EMERGING</a:t>
            </a:r>
            <a:endParaRPr lang="en-US" altLang="en-US" sz="1600" b="1" dirty="0">
              <a:solidFill>
                <a:srgbClr val="FF0000"/>
              </a:solidFill>
              <a:latin typeface="Times" charset="0"/>
            </a:endParaRPr>
          </a:p>
        </p:txBody>
      </p:sp>
      <p:sp>
        <p:nvSpPr>
          <p:cNvPr id="17" name="TextBox 16"/>
          <p:cNvSpPr txBox="1"/>
          <p:nvPr/>
        </p:nvSpPr>
        <p:spPr>
          <a:xfrm>
            <a:off x="2286000" y="4368687"/>
            <a:ext cx="1581098" cy="461665"/>
          </a:xfrm>
          <a:prstGeom prst="rect">
            <a:avLst/>
          </a:prstGeom>
          <a:noFill/>
        </p:spPr>
        <p:txBody>
          <a:bodyPr wrap="square">
            <a:spAutoFit/>
          </a:bodyPr>
          <a:lstStyle/>
          <a:p>
            <a:pPr fontAlgn="base">
              <a:spcBef>
                <a:spcPct val="0"/>
              </a:spcBef>
              <a:spcAft>
                <a:spcPct val="0"/>
              </a:spcAft>
              <a:defRPr/>
            </a:pPr>
            <a:r>
              <a:rPr lang="en-US" sz="1200" b="1" dirty="0" smtClean="0">
                <a:solidFill>
                  <a:srgbClr val="000000"/>
                </a:solidFill>
              </a:rPr>
              <a:t>IDENTIFY, NURTURE &amp; EDUCATE</a:t>
            </a:r>
            <a:endParaRPr lang="en-US" sz="1200" b="1" dirty="0">
              <a:solidFill>
                <a:srgbClr val="000000"/>
              </a:solidFill>
            </a:endParaRPr>
          </a:p>
        </p:txBody>
      </p:sp>
      <p:sp>
        <p:nvSpPr>
          <p:cNvPr id="18" name="TextBox 6"/>
          <p:cNvSpPr txBox="1">
            <a:spLocks noChangeArrowheads="1"/>
          </p:cNvSpPr>
          <p:nvPr/>
        </p:nvSpPr>
        <p:spPr bwMode="auto">
          <a:xfrm>
            <a:off x="4931570" y="2209800"/>
            <a:ext cx="935830" cy="3385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buChar char="–"/>
              <a:defRPr sz="22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600" b="1" dirty="0" smtClean="0">
                <a:solidFill>
                  <a:srgbClr val="FF0000"/>
                </a:solidFill>
                <a:latin typeface="Times" charset="0"/>
              </a:rPr>
              <a:t>ELITE</a:t>
            </a:r>
            <a:endParaRPr lang="en-US" altLang="en-US" sz="1600" b="1" dirty="0">
              <a:solidFill>
                <a:srgbClr val="FF0000"/>
              </a:solidFill>
              <a:latin typeface="Times" charset="0"/>
            </a:endParaRPr>
          </a:p>
        </p:txBody>
      </p:sp>
      <p:sp>
        <p:nvSpPr>
          <p:cNvPr id="19" name="TextBox 6"/>
          <p:cNvSpPr txBox="1">
            <a:spLocks noChangeArrowheads="1"/>
          </p:cNvSpPr>
          <p:nvPr/>
        </p:nvSpPr>
        <p:spPr bwMode="auto">
          <a:xfrm>
            <a:off x="5320505" y="3199385"/>
            <a:ext cx="1931143" cy="3385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500">
                <a:solidFill>
                  <a:schemeClr val="tx1"/>
                </a:solidFill>
                <a:latin typeface="Arial" charset="0"/>
              </a:defRPr>
            </a:lvl1pPr>
            <a:lvl2pPr marL="742950" indent="-285750" eaLnBrk="0" hangingPunct="0">
              <a:spcBef>
                <a:spcPct val="20000"/>
              </a:spcBef>
              <a:buChar char="–"/>
              <a:defRPr sz="22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600" b="1" dirty="0" smtClean="0">
                <a:solidFill>
                  <a:srgbClr val="FF0000"/>
                </a:solidFill>
                <a:latin typeface="Times" charset="0"/>
              </a:rPr>
              <a:t>DEVELOPMENT</a:t>
            </a:r>
            <a:endParaRPr lang="en-US" altLang="en-US" sz="1600" b="1" dirty="0">
              <a:solidFill>
                <a:srgbClr val="FF0000"/>
              </a:solidFill>
              <a:latin typeface="Times" charset="0"/>
            </a:endParaRPr>
          </a:p>
        </p:txBody>
      </p:sp>
      <p:cxnSp>
        <p:nvCxnSpPr>
          <p:cNvPr id="9" name="Straight Connector 8"/>
          <p:cNvCxnSpPr/>
          <p:nvPr/>
        </p:nvCxnSpPr>
        <p:spPr>
          <a:xfrm flipH="1">
            <a:off x="457200" y="3959225"/>
            <a:ext cx="18288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026" name="Picture 2" descr="C:\Users\wconnell.wconnell7lt\Documents\Logos\USEF from Jan 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346527"/>
            <a:ext cx="1451983" cy="12348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200" y="4096617"/>
            <a:ext cx="945928" cy="822960"/>
          </a:xfrm>
          <a:prstGeom prst="rect">
            <a:avLst/>
          </a:prstGeom>
        </p:spPr>
      </p:pic>
    </p:spTree>
    <p:extLst>
      <p:ext uri="{BB962C8B-B14F-4D97-AF65-F5344CB8AC3E}">
        <p14:creationId xmlns:p14="http://schemas.microsoft.com/office/powerpoint/2010/main" val="319565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1"/>
            <a:ext cx="8610600" cy="4191000"/>
          </a:xfrm>
        </p:spPr>
        <p:txBody>
          <a:bodyPr>
            <a:normAutofit/>
          </a:bodyPr>
          <a:lstStyle/>
          <a:p>
            <a:pPr algn="ctr"/>
            <a:r>
              <a:rPr lang="en-US" sz="3000" b="1" u="sng" dirty="0" smtClean="0">
                <a:solidFill>
                  <a:srgbClr val="003E6B"/>
                </a:solidFill>
                <a:latin typeface="+mj-lt"/>
              </a:rPr>
              <a:t>Support for this course and outreach initiative is made </a:t>
            </a:r>
            <a:r>
              <a:rPr lang="en-US" sz="3000" b="1" u="sng" dirty="0">
                <a:solidFill>
                  <a:srgbClr val="003E6B"/>
                </a:solidFill>
                <a:latin typeface="+mj-lt"/>
              </a:rPr>
              <a:t>p</a:t>
            </a:r>
            <a:r>
              <a:rPr lang="en-US" sz="3000" b="1" u="sng" dirty="0" smtClean="0">
                <a:solidFill>
                  <a:srgbClr val="003E6B"/>
                </a:solidFill>
                <a:latin typeface="+mj-lt"/>
              </a:rPr>
              <a:t>ossible by </a:t>
            </a:r>
          </a:p>
          <a:p>
            <a:r>
              <a:rPr lang="en-US" sz="1800" b="1" dirty="0" smtClean="0">
                <a:solidFill>
                  <a:srgbClr val="003E6B"/>
                </a:solidFill>
                <a:latin typeface="+mj-lt"/>
              </a:rPr>
              <a:t>Funding provided by the </a:t>
            </a:r>
            <a:r>
              <a:rPr lang="en-US" sz="1800" b="1" u="sng" dirty="0">
                <a:solidFill>
                  <a:srgbClr val="003E6B"/>
                </a:solidFill>
                <a:latin typeface="+mj-lt"/>
              </a:rPr>
              <a:t>Department of Veterans </a:t>
            </a:r>
            <a:r>
              <a:rPr lang="en-US" sz="1800" b="1" u="sng" dirty="0" smtClean="0">
                <a:solidFill>
                  <a:srgbClr val="003E6B"/>
                </a:solidFill>
                <a:latin typeface="+mj-lt"/>
              </a:rPr>
              <a:t>Affairs</a:t>
            </a:r>
            <a:r>
              <a:rPr lang="en-US" sz="1800" b="1" u="sng" dirty="0">
                <a:solidFill>
                  <a:srgbClr val="003E6B"/>
                </a:solidFill>
                <a:latin typeface="+mj-lt"/>
              </a:rPr>
              <a:t> </a:t>
            </a:r>
            <a:r>
              <a:rPr lang="en-US" sz="1800" b="1" u="sng" dirty="0" smtClean="0">
                <a:solidFill>
                  <a:srgbClr val="003E6B"/>
                </a:solidFill>
                <a:latin typeface="+mj-lt"/>
              </a:rPr>
              <a:t>Adaptive Sports Grant</a:t>
            </a:r>
            <a:r>
              <a:rPr lang="en-US" sz="1800" b="1" dirty="0">
                <a:solidFill>
                  <a:srgbClr val="003E6B"/>
                </a:solidFill>
                <a:latin typeface="+mj-lt"/>
              </a:rPr>
              <a:t> </a:t>
            </a:r>
            <a:r>
              <a:rPr lang="en-US" sz="1800" b="1" dirty="0" smtClean="0">
                <a:solidFill>
                  <a:srgbClr val="003E6B"/>
                </a:solidFill>
                <a:latin typeface="+mj-lt"/>
              </a:rPr>
              <a:t>to Carlisle Academy Integrative Equine Therapy &amp; Sports in partnership with the United States Equestrian Federation and the Professional Association of Therapeutic Horsemanship, International.</a:t>
            </a:r>
            <a:endParaRPr lang="en-US" sz="1800" b="1" i="1" dirty="0">
              <a:solidFill>
                <a:srgbClr val="003E6B"/>
              </a:solidFill>
              <a:latin typeface="+mj-lt"/>
            </a:endParaRPr>
          </a:p>
          <a:p>
            <a:endParaRPr lang="en-US" sz="2800" b="1" i="1" dirty="0" smtClean="0">
              <a:solidFill>
                <a:srgbClr val="003E6B"/>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4148" y="2506718"/>
            <a:ext cx="1886858" cy="198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553" y="2506718"/>
            <a:ext cx="1776846" cy="188345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2450608"/>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0" y="4564573"/>
            <a:ext cx="4048597" cy="1452435"/>
          </a:xfrm>
          <a:prstGeom prst="rect">
            <a:avLst/>
          </a:prstGeom>
        </p:spPr>
      </p:pic>
      <p:sp>
        <p:nvSpPr>
          <p:cNvPr id="7" name="Rectangle 6"/>
          <p:cNvSpPr/>
          <p:nvPr/>
        </p:nvSpPr>
        <p:spPr>
          <a:xfrm>
            <a:off x="533401" y="4572503"/>
            <a:ext cx="2362199" cy="1446550"/>
          </a:xfrm>
          <a:prstGeom prst="rect">
            <a:avLst/>
          </a:prstGeom>
        </p:spPr>
        <p:txBody>
          <a:bodyPr wrap="square">
            <a:spAutoFit/>
          </a:bodyPr>
          <a:lstStyle/>
          <a:p>
            <a:r>
              <a:rPr lang="en-US" sz="1100" b="1" i="1" dirty="0">
                <a:solidFill>
                  <a:srgbClr val="003E6B"/>
                </a:solidFill>
                <a:latin typeface="+mj-lt"/>
              </a:rPr>
              <a:t>Disclaimer: </a:t>
            </a:r>
            <a:r>
              <a:rPr lang="en-US" sz="1100" i="1" dirty="0">
                <a:solidFill>
                  <a:srgbClr val="003E6B"/>
                </a:solidFill>
                <a:latin typeface="+mj-lt"/>
              </a:rPr>
              <a:t>This program is funded in part by a grant from </a:t>
            </a:r>
            <a:r>
              <a:rPr lang="en-US" sz="1100" i="1" dirty="0" smtClean="0">
                <a:solidFill>
                  <a:srgbClr val="003E6B"/>
                </a:solidFill>
                <a:latin typeface="+mj-lt"/>
              </a:rPr>
              <a:t>the United </a:t>
            </a:r>
            <a:r>
              <a:rPr lang="en-US" sz="1100" i="1" dirty="0">
                <a:solidFill>
                  <a:srgbClr val="003E6B"/>
                </a:solidFill>
                <a:latin typeface="+mj-lt"/>
              </a:rPr>
              <a:t>States Department of Veterans Affairs. The </a:t>
            </a:r>
            <a:r>
              <a:rPr lang="en-US" sz="1100" i="1" dirty="0" smtClean="0">
                <a:solidFill>
                  <a:srgbClr val="003E6B"/>
                </a:solidFill>
                <a:latin typeface="+mj-lt"/>
              </a:rPr>
              <a:t>opinions, findings</a:t>
            </a:r>
            <a:r>
              <a:rPr lang="en-US" sz="1100" i="1" dirty="0">
                <a:solidFill>
                  <a:srgbClr val="003E6B"/>
                </a:solidFill>
                <a:latin typeface="+mj-lt"/>
              </a:rPr>
              <a:t>, and conclusions stated herein are those of the </a:t>
            </a:r>
            <a:r>
              <a:rPr lang="en-US" sz="1100" i="1" dirty="0" smtClean="0">
                <a:solidFill>
                  <a:srgbClr val="003E6B"/>
                </a:solidFill>
                <a:latin typeface="+mj-lt"/>
              </a:rPr>
              <a:t>author and </a:t>
            </a:r>
            <a:r>
              <a:rPr lang="en-US" sz="1100" i="1" dirty="0">
                <a:solidFill>
                  <a:srgbClr val="003E6B"/>
                </a:solidFill>
                <a:latin typeface="+mj-lt"/>
              </a:rPr>
              <a:t>do not necessarily reflect those of the United </a:t>
            </a:r>
            <a:r>
              <a:rPr lang="en-US" sz="1100" i="1" dirty="0" smtClean="0">
                <a:solidFill>
                  <a:srgbClr val="003E6B"/>
                </a:solidFill>
                <a:latin typeface="+mj-lt"/>
              </a:rPr>
              <a:t>States Department </a:t>
            </a:r>
            <a:r>
              <a:rPr lang="en-US" sz="1100" i="1" dirty="0">
                <a:solidFill>
                  <a:srgbClr val="003E6B"/>
                </a:solidFill>
                <a:latin typeface="+mj-lt"/>
              </a:rPr>
              <a:t>of Veterans Affairs.</a:t>
            </a:r>
            <a:endParaRPr lang="en-US" sz="1100" dirty="0">
              <a:solidFill>
                <a:srgbClr val="003E6B"/>
              </a:solidFill>
              <a:latin typeface="+mj-lt"/>
            </a:endParaRPr>
          </a:p>
        </p:txBody>
      </p:sp>
      <p:sp>
        <p:nvSpPr>
          <p:cNvPr id="2" name="Footer Placeholder 1"/>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982682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Pipeline Development </a:t>
            </a:r>
            <a:endParaRPr lang="en-US" b="1" dirty="0"/>
          </a:p>
        </p:txBody>
      </p:sp>
      <p:sp>
        <p:nvSpPr>
          <p:cNvPr id="3" name="Content Placeholder 2"/>
          <p:cNvSpPr>
            <a:spLocks noGrp="1"/>
          </p:cNvSpPr>
          <p:nvPr>
            <p:ph idx="1"/>
          </p:nvPr>
        </p:nvSpPr>
        <p:spPr>
          <a:xfrm>
            <a:off x="457200" y="1600200"/>
            <a:ext cx="4343400" cy="4525963"/>
          </a:xfrm>
        </p:spPr>
        <p:txBody>
          <a:bodyPr>
            <a:normAutofit/>
          </a:bodyPr>
          <a:lstStyle/>
          <a:p>
            <a:r>
              <a:rPr lang="en-US" sz="2400" i="1" dirty="0" smtClean="0">
                <a:latin typeface="+mj-lt"/>
              </a:rPr>
              <a:t>Elite Athlete, Developing Athlete, </a:t>
            </a:r>
            <a:r>
              <a:rPr lang="en-US" sz="2400" i="1" dirty="0">
                <a:latin typeface="+mj-lt"/>
              </a:rPr>
              <a:t>&amp;</a:t>
            </a:r>
            <a:r>
              <a:rPr lang="en-US" sz="2400" i="1" dirty="0" smtClean="0">
                <a:latin typeface="+mj-lt"/>
              </a:rPr>
              <a:t> Emerging Athlete </a:t>
            </a:r>
            <a:r>
              <a:rPr lang="en-US" sz="2400" dirty="0" smtClean="0">
                <a:latin typeface="+mj-lt"/>
              </a:rPr>
              <a:t>all have distinct stages of development, definitions, support structure, and competition criteria. </a:t>
            </a:r>
          </a:p>
          <a:p>
            <a:endParaRPr lang="en-US" sz="2400" dirty="0" smtClean="0">
              <a:solidFill>
                <a:srgbClr val="FF0000"/>
              </a:solidFill>
              <a:latin typeface="+mj-lt"/>
            </a:endParaRPr>
          </a:p>
          <a:p>
            <a:r>
              <a:rPr lang="en-US" sz="2400" dirty="0" smtClean="0">
                <a:solidFill>
                  <a:srgbClr val="FF0000"/>
                </a:solidFill>
                <a:latin typeface="+mj-lt"/>
                <a:hlinkClick r:id="rId2"/>
              </a:rPr>
              <a:t>Official USEF Para-Dressage Program Structure &amp; Pathways</a:t>
            </a:r>
            <a:endParaRPr lang="en-US" sz="2400" dirty="0" smtClean="0">
              <a:solidFill>
                <a:srgbClr val="FF0000"/>
              </a:solidFill>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7056"/>
          <a:stretch/>
        </p:blipFill>
        <p:spPr>
          <a:xfrm>
            <a:off x="5068559" y="1380174"/>
            <a:ext cx="2819399" cy="2025561"/>
          </a:xfrm>
          <a:prstGeom prst="rect">
            <a:avLst/>
          </a:prstGeom>
        </p:spPr>
      </p:pic>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559" y="3657599"/>
            <a:ext cx="2819400" cy="2108451"/>
          </a:xfrm>
          <a:prstGeom prst="rect">
            <a:avLst/>
          </a:prstGeom>
        </p:spPr>
      </p:pic>
    </p:spTree>
    <p:extLst>
      <p:ext uri="{BB962C8B-B14F-4D97-AF65-F5344CB8AC3E}">
        <p14:creationId xmlns:p14="http://schemas.microsoft.com/office/powerpoint/2010/main" val="3320591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Talent Identification</a:t>
            </a:r>
            <a:endParaRPr lang="en-US" dirty="0"/>
          </a:p>
        </p:txBody>
      </p:sp>
      <p:sp>
        <p:nvSpPr>
          <p:cNvPr id="3" name="Text Placeholder 2"/>
          <p:cNvSpPr>
            <a:spLocks noGrp="1"/>
          </p:cNvSpPr>
          <p:nvPr>
            <p:ph type="body" idx="1"/>
          </p:nvPr>
        </p:nvSpPr>
        <p:spPr>
          <a:xfrm>
            <a:off x="457200" y="1219200"/>
            <a:ext cx="3657600" cy="4572000"/>
          </a:xfrm>
        </p:spPr>
        <p:txBody>
          <a:bodyPr anchor="t">
            <a:normAutofit fontScale="85000" lnSpcReduction="20000"/>
          </a:bodyPr>
          <a:lstStyle/>
          <a:p>
            <a:pPr marL="342900" indent="-342900">
              <a:buFont typeface="Arial" panose="020B0604020202020204" pitchFamily="34" charset="0"/>
              <a:buChar char="•"/>
            </a:pPr>
            <a:r>
              <a:rPr lang="en-US" b="0" dirty="0" smtClean="0">
                <a:latin typeface="+mj-lt"/>
              </a:rPr>
              <a:t>PATH Centers</a:t>
            </a:r>
          </a:p>
          <a:p>
            <a:pPr marL="342900" indent="-342900">
              <a:buFont typeface="Arial" panose="020B0604020202020204" pitchFamily="34" charset="0"/>
              <a:buChar char="•"/>
            </a:pPr>
            <a:r>
              <a:rPr lang="en-US" b="0" dirty="0" smtClean="0">
                <a:latin typeface="+mj-lt"/>
              </a:rPr>
              <a:t>Centers of Excellence</a:t>
            </a:r>
          </a:p>
          <a:p>
            <a:pPr marL="342900" indent="-342900">
              <a:buFont typeface="Arial" panose="020B0604020202020204" pitchFamily="34" charset="0"/>
              <a:buChar char="•"/>
            </a:pPr>
            <a:r>
              <a:rPr lang="en-US" b="0" dirty="0" smtClean="0">
                <a:latin typeface="+mj-lt"/>
              </a:rPr>
              <a:t>Paralympic Sport Clubs</a:t>
            </a:r>
          </a:p>
          <a:p>
            <a:pPr marL="342900" indent="-342900">
              <a:buFont typeface="Arial" panose="020B0604020202020204" pitchFamily="34" charset="0"/>
              <a:buChar char="•"/>
            </a:pPr>
            <a:r>
              <a:rPr lang="en-US" b="0" dirty="0" smtClean="0">
                <a:latin typeface="+mj-lt"/>
              </a:rPr>
              <a:t>U.S. Pony Clubs</a:t>
            </a:r>
          </a:p>
          <a:p>
            <a:pPr marL="342900" indent="-342900">
              <a:buFont typeface="Arial" panose="020B0604020202020204" pitchFamily="34" charset="0"/>
              <a:buChar char="•"/>
            </a:pPr>
            <a:r>
              <a:rPr lang="en-US" b="0" dirty="0" smtClean="0">
                <a:latin typeface="+mj-lt"/>
              </a:rPr>
              <a:t>Traditional Dressage Competitions </a:t>
            </a:r>
          </a:p>
          <a:p>
            <a:pPr marL="342900" indent="-342900">
              <a:buFont typeface="Arial" panose="020B0604020202020204" pitchFamily="34" charset="0"/>
              <a:buChar char="•"/>
            </a:pPr>
            <a:r>
              <a:rPr lang="en-US" b="0" dirty="0" smtClean="0">
                <a:latin typeface="+mj-lt"/>
              </a:rPr>
              <a:t>Veteran Service Organizations </a:t>
            </a:r>
            <a:endParaRPr lang="en-US" b="0" dirty="0">
              <a:latin typeface="+mj-lt"/>
            </a:endParaRPr>
          </a:p>
          <a:p>
            <a:endParaRPr lang="en-US" b="0" i="1" dirty="0" smtClean="0">
              <a:latin typeface="+mj-lt"/>
            </a:endParaRPr>
          </a:p>
          <a:p>
            <a:endParaRPr lang="en-US" b="0" i="1" dirty="0" smtClean="0">
              <a:latin typeface="+mj-lt"/>
            </a:endParaRPr>
          </a:p>
          <a:p>
            <a:r>
              <a:rPr lang="en-US" b="0" i="1" dirty="0" smtClean="0">
                <a:latin typeface="+mj-lt"/>
              </a:rPr>
              <a:t>All have athletes with permanent, measurable impairments who may have an interest in pursuing a competitive para-equestrian track.  </a:t>
            </a:r>
            <a:endParaRPr lang="en-US" b="0" i="1" dirty="0">
              <a:latin typeface="+mj-lt"/>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Footer Placeholder 6"/>
          <p:cNvSpPr>
            <a:spLocks noGrp="1"/>
          </p:cNvSpPr>
          <p:nvPr>
            <p:ph type="ftr" sz="quarter" idx="10"/>
          </p:nvPr>
        </p:nvSpPr>
        <p:spPr/>
        <p:txBody>
          <a:bodyPr/>
          <a:lstStyle/>
          <a:p>
            <a:r>
              <a:rPr lang="en-US" smtClean="0"/>
              <a:t>© Copyright 2017, United States Equestrian Federation</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371600"/>
            <a:ext cx="2362199" cy="1574609"/>
          </a:xfrm>
          <a:prstGeom prst="rect">
            <a:avLst/>
          </a:prstGeom>
        </p:spPr>
      </p:pic>
      <p:pic>
        <p:nvPicPr>
          <p:cNvPr id="17"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00800" y="4075953"/>
            <a:ext cx="2209800" cy="1473200"/>
          </a:xfr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22090" y="1662486"/>
            <a:ext cx="2310925" cy="1729154"/>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70243" y="3562350"/>
            <a:ext cx="2286000" cy="1714500"/>
          </a:xfrm>
          <a:prstGeom prst="rect">
            <a:avLst/>
          </a:prstGeom>
        </p:spPr>
      </p:pic>
    </p:spTree>
    <p:extLst>
      <p:ext uri="{BB962C8B-B14F-4D97-AF65-F5344CB8AC3E}">
        <p14:creationId xmlns:p14="http://schemas.microsoft.com/office/powerpoint/2010/main" val="3560311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Paralympic Equestrian Sport Initiative for Veterans</a:t>
            </a: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828800"/>
            <a:ext cx="5205287" cy="3834854"/>
          </a:xfrm>
        </p:spPr>
      </p:pic>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438400"/>
            <a:ext cx="1828800" cy="1828800"/>
          </a:xfrm>
          <a:prstGeom prst="rect">
            <a:avLst/>
          </a:prstGeom>
        </p:spPr>
      </p:pic>
    </p:spTree>
    <p:extLst>
      <p:ext uri="{BB962C8B-B14F-4D97-AF65-F5344CB8AC3E}">
        <p14:creationId xmlns:p14="http://schemas.microsoft.com/office/powerpoint/2010/main" val="1344368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b="1" dirty="0" smtClean="0"/>
              <a:t>Veteran Opportunities in Equestrian Sports</a:t>
            </a:r>
            <a:endParaRPr lang="en-US" b="1" dirty="0"/>
          </a:p>
        </p:txBody>
      </p:sp>
      <p:sp>
        <p:nvSpPr>
          <p:cNvPr id="3" name="Content Placeholder 2"/>
          <p:cNvSpPr>
            <a:spLocks noGrp="1"/>
          </p:cNvSpPr>
          <p:nvPr>
            <p:ph idx="1"/>
          </p:nvPr>
        </p:nvSpPr>
        <p:spPr>
          <a:xfrm>
            <a:off x="533400" y="2286000"/>
            <a:ext cx="5562600" cy="3581400"/>
          </a:xfrm>
        </p:spPr>
        <p:txBody>
          <a:bodyPr>
            <a:normAutofit fontScale="85000" lnSpcReduction="10000"/>
          </a:bodyPr>
          <a:lstStyle/>
          <a:p>
            <a:pPr algn="ctr"/>
            <a:r>
              <a:rPr lang="en-US" sz="2800" i="1" dirty="0" smtClean="0">
                <a:latin typeface="+mj-lt"/>
              </a:rPr>
              <a:t>Challenging Equestrian Sport Beyond Equine-Assisted Therapies &amp; Activities  </a:t>
            </a:r>
          </a:p>
          <a:p>
            <a:pPr algn="ctr"/>
            <a:endParaRPr lang="en-US" sz="2800" i="1" dirty="0" smtClean="0">
              <a:latin typeface="+mj-lt"/>
            </a:endParaRPr>
          </a:p>
          <a:p>
            <a:pPr algn="ctr"/>
            <a:r>
              <a:rPr lang="en-US" sz="2800" i="1" dirty="0" smtClean="0">
                <a:latin typeface="+mj-lt"/>
              </a:rPr>
              <a:t>Skill Progression &amp; Meaningful Participation</a:t>
            </a:r>
          </a:p>
          <a:p>
            <a:pPr algn="ctr"/>
            <a:endParaRPr lang="en-US" sz="2800" i="1" dirty="0" smtClean="0">
              <a:latin typeface="+mj-lt"/>
            </a:endParaRPr>
          </a:p>
          <a:p>
            <a:pPr algn="ctr"/>
            <a:r>
              <a:rPr lang="en-US" sz="2800" i="1" dirty="0" smtClean="0">
                <a:latin typeface="+mj-lt"/>
              </a:rPr>
              <a:t>Health &amp; Wellness Through Sports</a:t>
            </a:r>
          </a:p>
          <a:p>
            <a:pPr marL="0" indent="0" algn="ctr">
              <a:buNone/>
            </a:pPr>
            <a:r>
              <a:rPr lang="en-US" sz="2800" i="1" dirty="0" smtClean="0">
                <a:latin typeface="+mj-lt"/>
              </a:rPr>
              <a:t> </a:t>
            </a:r>
          </a:p>
          <a:p>
            <a:pPr algn="ctr"/>
            <a:r>
              <a:rPr lang="en-US" sz="2800" i="1" dirty="0" smtClean="0">
                <a:latin typeface="+mj-lt"/>
              </a:rPr>
              <a:t>Representing Our Country </a:t>
            </a:r>
          </a:p>
          <a:p>
            <a:pPr algn="ctr"/>
            <a:endParaRPr lang="en-US" sz="2800" i="1" dirty="0">
              <a:latin typeface="+mj-lt"/>
            </a:endParaRPr>
          </a:p>
          <a:p>
            <a:endParaRPr lang="en-US" dirty="0" smtClean="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599" y="2895600"/>
            <a:ext cx="2115035" cy="2514600"/>
          </a:xfrm>
          <a:prstGeom prst="rect">
            <a:avLst/>
          </a:prstGeom>
        </p:spPr>
      </p:pic>
    </p:spTree>
    <p:extLst>
      <p:ext uri="{BB962C8B-B14F-4D97-AF65-F5344CB8AC3E}">
        <p14:creationId xmlns:p14="http://schemas.microsoft.com/office/powerpoint/2010/main" val="340735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Goals of Veterans Initiative</a:t>
            </a:r>
            <a:endParaRPr lang="en-US" dirty="0"/>
          </a:p>
        </p:txBody>
      </p:sp>
      <p:sp>
        <p:nvSpPr>
          <p:cNvPr id="3" name="Content Placeholder 2"/>
          <p:cNvSpPr>
            <a:spLocks noGrp="1"/>
          </p:cNvSpPr>
          <p:nvPr>
            <p:ph idx="1"/>
          </p:nvPr>
        </p:nvSpPr>
        <p:spPr>
          <a:xfrm>
            <a:off x="457200" y="1295401"/>
            <a:ext cx="8229600" cy="3276599"/>
          </a:xfrm>
        </p:spPr>
        <p:txBody>
          <a:bodyPr>
            <a:normAutofit fontScale="62500" lnSpcReduction="20000"/>
          </a:bodyPr>
          <a:lstStyle/>
          <a:p>
            <a:pPr marL="0" indent="0">
              <a:buNone/>
            </a:pPr>
            <a:r>
              <a:rPr lang="en-US" sz="2900" i="1" dirty="0">
                <a:latin typeface="+mj-lt"/>
              </a:rPr>
              <a:t>In partnership with the United States Equestrian Federation, the U.S. Department of Veterans Affairs, </a:t>
            </a:r>
            <a:r>
              <a:rPr lang="en-US" sz="2900" i="1" dirty="0" smtClean="0">
                <a:latin typeface="+mj-lt"/>
              </a:rPr>
              <a:t>and PATH</a:t>
            </a:r>
            <a:r>
              <a:rPr lang="en-US" sz="2900" i="1" dirty="0">
                <a:latin typeface="+mj-lt"/>
              </a:rPr>
              <a:t>, International, </a:t>
            </a:r>
            <a:r>
              <a:rPr lang="en-US" sz="2900" i="1" dirty="0" smtClean="0">
                <a:latin typeface="+mj-lt"/>
              </a:rPr>
              <a:t>the </a:t>
            </a:r>
            <a:r>
              <a:rPr lang="en-US" sz="2900" i="1" dirty="0">
                <a:latin typeface="+mj-lt"/>
              </a:rPr>
              <a:t>goals of this initiative are to increase para-eligible veteran participation in Paralympic Equestrian Sports (specifically </a:t>
            </a:r>
            <a:r>
              <a:rPr lang="en-US" sz="2900" i="1" dirty="0" smtClean="0">
                <a:latin typeface="+mj-lt"/>
              </a:rPr>
              <a:t>Para-Dressage) </a:t>
            </a:r>
            <a:r>
              <a:rPr lang="en-US" sz="2900" i="1" dirty="0">
                <a:latin typeface="+mj-lt"/>
              </a:rPr>
              <a:t>and </a:t>
            </a:r>
            <a:r>
              <a:rPr lang="en-US" sz="2900" i="1" dirty="0" smtClean="0">
                <a:latin typeface="+mj-lt"/>
              </a:rPr>
              <a:t>Para-Driving. </a:t>
            </a:r>
          </a:p>
          <a:p>
            <a:pPr marL="0" indent="0">
              <a:buNone/>
            </a:pPr>
            <a:endParaRPr lang="en-US" sz="2900" i="1" dirty="0" smtClean="0">
              <a:latin typeface="+mj-lt"/>
            </a:endParaRPr>
          </a:p>
          <a:p>
            <a:r>
              <a:rPr lang="en-US" sz="2900" dirty="0">
                <a:latin typeface="+mj-lt"/>
              </a:rPr>
              <a:t>C</a:t>
            </a:r>
            <a:r>
              <a:rPr lang="en-US" sz="2900" dirty="0" smtClean="0">
                <a:latin typeface="+mj-lt"/>
              </a:rPr>
              <a:t>linics</a:t>
            </a:r>
            <a:r>
              <a:rPr lang="en-US" sz="2900" dirty="0">
                <a:latin typeface="+mj-lt"/>
              </a:rPr>
              <a:t>, outreach, and ongoing </a:t>
            </a:r>
            <a:r>
              <a:rPr lang="en-US" sz="2900" dirty="0" smtClean="0">
                <a:latin typeface="+mj-lt"/>
              </a:rPr>
              <a:t>education create access </a:t>
            </a:r>
            <a:r>
              <a:rPr lang="en-US" sz="2900" dirty="0">
                <a:latin typeface="+mj-lt"/>
              </a:rPr>
              <a:t>to international gold-medal coaching experts </a:t>
            </a:r>
            <a:r>
              <a:rPr lang="en-US" sz="2900" dirty="0" smtClean="0">
                <a:latin typeface="+mj-lt"/>
              </a:rPr>
              <a:t>and sport-specific classification.</a:t>
            </a:r>
          </a:p>
          <a:p>
            <a:r>
              <a:rPr lang="en-US" sz="2900" dirty="0">
                <a:latin typeface="+mj-lt"/>
              </a:rPr>
              <a:t>P</a:t>
            </a:r>
            <a:r>
              <a:rPr lang="en-US" sz="2900" dirty="0" smtClean="0">
                <a:latin typeface="+mj-lt"/>
              </a:rPr>
              <a:t>ara-eligible </a:t>
            </a:r>
            <a:r>
              <a:rPr lang="en-US" sz="2900" dirty="0">
                <a:latin typeface="+mj-lt"/>
              </a:rPr>
              <a:t>veterans </a:t>
            </a:r>
            <a:r>
              <a:rPr lang="en-US" sz="2900" dirty="0" smtClean="0">
                <a:latin typeface="+mj-lt"/>
              </a:rPr>
              <a:t>are encouraged to </a:t>
            </a:r>
            <a:r>
              <a:rPr lang="en-US" sz="2900" dirty="0">
                <a:latin typeface="+mj-lt"/>
              </a:rPr>
              <a:t>participate with the </a:t>
            </a:r>
            <a:r>
              <a:rPr lang="en-US" sz="2900" i="1" dirty="0">
                <a:latin typeface="+mj-lt"/>
              </a:rPr>
              <a:t>VA’s Veteran Assistance Program</a:t>
            </a:r>
            <a:r>
              <a:rPr lang="en-US" sz="2900" dirty="0">
                <a:latin typeface="+mj-lt"/>
              </a:rPr>
              <a:t> for Paralympic Athletes. </a:t>
            </a:r>
            <a:r>
              <a:rPr lang="en-US" sz="2900" dirty="0" smtClean="0">
                <a:latin typeface="+mj-lt"/>
              </a:rPr>
              <a:t> </a:t>
            </a:r>
          </a:p>
          <a:p>
            <a:r>
              <a:rPr lang="en-US" sz="2900" dirty="0" smtClean="0">
                <a:latin typeface="+mj-lt"/>
              </a:rPr>
              <a:t>National </a:t>
            </a:r>
            <a:r>
              <a:rPr lang="en-US" sz="2900" dirty="0">
                <a:latin typeface="+mj-lt"/>
              </a:rPr>
              <a:t>Para-Equestrian Coach Development Program </a:t>
            </a:r>
            <a:r>
              <a:rPr lang="en-US" sz="2900" dirty="0" smtClean="0">
                <a:latin typeface="+mj-lt"/>
              </a:rPr>
              <a:t>is designed to create exponential </a:t>
            </a:r>
            <a:r>
              <a:rPr lang="en-US" sz="2900" dirty="0">
                <a:latin typeface="+mj-lt"/>
              </a:rPr>
              <a:t>impact on coaching support to </a:t>
            </a:r>
            <a:r>
              <a:rPr lang="en-US" sz="2900" dirty="0" smtClean="0">
                <a:latin typeface="+mj-lt"/>
              </a:rPr>
              <a:t>para-eligible </a:t>
            </a:r>
            <a:r>
              <a:rPr lang="en-US" sz="2900" dirty="0">
                <a:latin typeface="+mj-lt"/>
              </a:rPr>
              <a:t>V</a:t>
            </a:r>
            <a:r>
              <a:rPr lang="en-US" sz="2900" dirty="0" smtClean="0">
                <a:latin typeface="+mj-lt"/>
              </a:rPr>
              <a:t>eterans</a:t>
            </a:r>
            <a:r>
              <a:rPr lang="en-US" sz="2900" dirty="0">
                <a:latin typeface="+mj-lt"/>
              </a:rPr>
              <a:t>. </a:t>
            </a:r>
            <a:r>
              <a:rPr lang="en-US" sz="2900" dirty="0" smtClean="0">
                <a:latin typeface="+mj-lt"/>
              </a:rPr>
              <a:t> </a:t>
            </a:r>
          </a:p>
          <a:p>
            <a:r>
              <a:rPr lang="en-US" sz="2900" dirty="0" smtClean="0">
                <a:latin typeface="+mj-lt"/>
              </a:rPr>
              <a:t>Coordinated Veterans-oriented </a:t>
            </a:r>
            <a:r>
              <a:rPr lang="en-US" sz="2900" dirty="0">
                <a:latin typeface="+mj-lt"/>
              </a:rPr>
              <a:t>competitions/games </a:t>
            </a:r>
            <a:r>
              <a:rPr lang="en-US" sz="2900" dirty="0" smtClean="0">
                <a:latin typeface="+mj-lt"/>
              </a:rPr>
              <a:t>would promote </a:t>
            </a:r>
            <a:r>
              <a:rPr lang="en-US" sz="2900" dirty="0">
                <a:latin typeface="+mj-lt"/>
              </a:rPr>
              <a:t>inclusion of </a:t>
            </a:r>
            <a:r>
              <a:rPr lang="en-US" sz="2900" dirty="0" smtClean="0">
                <a:latin typeface="+mj-lt"/>
              </a:rPr>
              <a:t>Para-Equestrian </a:t>
            </a:r>
            <a:r>
              <a:rPr lang="en-US" sz="2900" dirty="0">
                <a:latin typeface="+mj-lt"/>
              </a:rPr>
              <a:t>sports. </a:t>
            </a: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4586478"/>
            <a:ext cx="1287304" cy="128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553" y="4482353"/>
            <a:ext cx="1293963" cy="1371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724400"/>
            <a:ext cx="2819400" cy="1011460"/>
          </a:xfrm>
          <a:prstGeom prst="rect">
            <a:avLst/>
          </a:prstGeom>
        </p:spPr>
      </p:pic>
    </p:spTree>
    <p:extLst>
      <p:ext uri="{BB962C8B-B14F-4D97-AF65-F5344CB8AC3E}">
        <p14:creationId xmlns:p14="http://schemas.microsoft.com/office/powerpoint/2010/main" val="392373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Veteran Assistance Program </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
        <p:nvSpPr>
          <p:cNvPr id="3" name="Content Placeholder 2"/>
          <p:cNvSpPr>
            <a:spLocks noGrp="1"/>
          </p:cNvSpPr>
          <p:nvPr>
            <p:ph idx="1"/>
          </p:nvPr>
        </p:nvSpPr>
        <p:spPr>
          <a:xfrm>
            <a:off x="381000" y="1447801"/>
            <a:ext cx="5638800" cy="4419599"/>
          </a:xfrm>
        </p:spPr>
        <p:txBody>
          <a:bodyPr>
            <a:normAutofit lnSpcReduction="10000"/>
          </a:bodyPr>
          <a:lstStyle/>
          <a:p>
            <a:pPr marL="0" indent="0">
              <a:buNone/>
            </a:pPr>
            <a:r>
              <a:rPr lang="en-US" dirty="0" smtClean="0">
                <a:latin typeface="+mj-lt"/>
              </a:rPr>
              <a:t>Link to Department of Veterans Affairs’</a:t>
            </a:r>
            <a:endParaRPr lang="en-US" dirty="0">
              <a:latin typeface="+mj-lt"/>
            </a:endParaRPr>
          </a:p>
          <a:p>
            <a:pPr marL="0" indent="0">
              <a:buNone/>
            </a:pPr>
            <a:r>
              <a:rPr lang="en-US" dirty="0" smtClean="0">
                <a:latin typeface="+mj-lt"/>
                <a:hlinkClick r:id="rId2"/>
              </a:rPr>
              <a:t>Veterans Monthly Assistance Allowance Program</a:t>
            </a:r>
            <a:endParaRPr lang="en-US" dirty="0" smtClean="0">
              <a:latin typeface="+mj-lt"/>
            </a:endParaRPr>
          </a:p>
          <a:p>
            <a:pPr marL="0" indent="0">
              <a:buNone/>
            </a:pPr>
            <a:endParaRPr lang="en-US" dirty="0" smtClean="0">
              <a:latin typeface="+mj-lt"/>
            </a:endParaRPr>
          </a:p>
          <a:p>
            <a:pPr marL="0" indent="0">
              <a:buNone/>
            </a:pPr>
            <a:r>
              <a:rPr lang="en-US" sz="2000" b="1" dirty="0" smtClean="0">
                <a:latin typeface="+mj-lt"/>
              </a:rPr>
              <a:t>FMI Contact: </a:t>
            </a:r>
            <a:r>
              <a:rPr lang="en-US" sz="2000" i="1" dirty="0" smtClean="0">
                <a:latin typeface="+mj-lt"/>
              </a:rPr>
              <a:t>Coordinator </a:t>
            </a:r>
            <a:r>
              <a:rPr lang="en-US" sz="2000" i="1" dirty="0">
                <a:latin typeface="+mj-lt"/>
              </a:rPr>
              <a:t>of Veterans Paralympic Equestrian Sport </a:t>
            </a:r>
            <a:r>
              <a:rPr lang="en-US" sz="2000" i="1" dirty="0" smtClean="0">
                <a:latin typeface="+mj-lt"/>
              </a:rPr>
              <a:t>Initiative: </a:t>
            </a:r>
          </a:p>
          <a:p>
            <a:pPr marL="0" indent="0">
              <a:buNone/>
            </a:pPr>
            <a:r>
              <a:rPr lang="en-US" sz="2000" b="1" dirty="0" smtClean="0">
                <a:latin typeface="+mj-lt"/>
              </a:rPr>
              <a:t>Sarah Armentrout, Head of School, </a:t>
            </a:r>
          </a:p>
          <a:p>
            <a:pPr marL="0" indent="0">
              <a:buNone/>
            </a:pPr>
            <a:r>
              <a:rPr lang="en-US" sz="2000" b="1" dirty="0" smtClean="0">
                <a:latin typeface="+mj-lt"/>
              </a:rPr>
              <a:t>Carlisle Academy</a:t>
            </a:r>
          </a:p>
          <a:p>
            <a:pPr marL="0" indent="0">
              <a:buNone/>
            </a:pPr>
            <a:r>
              <a:rPr lang="en-US" sz="2000" b="1" dirty="0" smtClean="0">
                <a:solidFill>
                  <a:srgbClr val="FF0000"/>
                </a:solidFill>
                <a:latin typeface="+mj-lt"/>
              </a:rPr>
              <a:t>(</a:t>
            </a:r>
            <a:r>
              <a:rPr lang="en-US" sz="2000" b="1" dirty="0" smtClean="0">
                <a:solidFill>
                  <a:srgbClr val="FF0000"/>
                </a:solidFill>
                <a:latin typeface="+mj-lt"/>
                <a:hlinkClick r:id="rId3"/>
              </a:rPr>
              <a:t>sarmentrout@carlisleacademymaine.com</a:t>
            </a:r>
            <a:r>
              <a:rPr lang="en-US" sz="2000" b="1" dirty="0" smtClean="0">
                <a:solidFill>
                  <a:srgbClr val="FF0000"/>
                </a:solidFill>
                <a:latin typeface="+mj-lt"/>
              </a:rPr>
              <a:t>)</a:t>
            </a:r>
          </a:p>
          <a:p>
            <a:pPr marL="0" indent="0">
              <a:buNone/>
            </a:pPr>
            <a:endParaRPr lang="en-US" sz="2000" b="1" dirty="0" smtClean="0">
              <a:solidFill>
                <a:srgbClr val="FF0000"/>
              </a:solidFill>
            </a:endParaRP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2590800"/>
            <a:ext cx="1828800" cy="1828800"/>
          </a:xfrm>
          <a:prstGeom prst="rect">
            <a:avLst/>
          </a:prstGeom>
        </p:spPr>
      </p:pic>
    </p:spTree>
    <p:extLst>
      <p:ext uri="{BB962C8B-B14F-4D97-AF65-F5344CB8AC3E}">
        <p14:creationId xmlns:p14="http://schemas.microsoft.com/office/powerpoint/2010/main" val="2345740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Competition Readiness</a:t>
            </a:r>
            <a:br>
              <a:rPr lang="en-US" b="1" dirty="0" smtClean="0"/>
            </a:br>
            <a:r>
              <a:rPr lang="en-US" b="1" dirty="0" smtClean="0"/>
              <a:t>Stages of Development </a:t>
            </a:r>
            <a:endParaRPr lang="en-US" b="1"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1752600"/>
            <a:ext cx="4143011" cy="3200400"/>
          </a:xfrm>
        </p:spPr>
      </p:pic>
    </p:spTree>
    <p:extLst>
      <p:ext uri="{BB962C8B-B14F-4D97-AF65-F5344CB8AC3E}">
        <p14:creationId xmlns:p14="http://schemas.microsoft.com/office/powerpoint/2010/main" val="303395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Para-Dressage Competitions </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latin typeface="+mj-lt"/>
              </a:rPr>
              <a:t>Competitions are broken into various levels: </a:t>
            </a:r>
          </a:p>
          <a:p>
            <a:pPr lvl="1"/>
            <a:r>
              <a:rPr lang="en-US" dirty="0" smtClean="0">
                <a:latin typeface="+mj-lt"/>
              </a:rPr>
              <a:t>Onsite, center-based schooling shows – Para Test of Choice/Novice Tests A&amp;B/Borrowed School horse</a:t>
            </a:r>
          </a:p>
          <a:p>
            <a:pPr lvl="1"/>
            <a:r>
              <a:rPr lang="en-US" dirty="0" smtClean="0">
                <a:latin typeface="+mj-lt"/>
              </a:rPr>
              <a:t>Local/regional schooling shows – Para-Test of Choice/Novice &amp; Individual Tests for each grade/Borrowed horse or own mount  </a:t>
            </a:r>
          </a:p>
          <a:p>
            <a:pPr lvl="1"/>
            <a:r>
              <a:rPr lang="en-US" dirty="0" smtClean="0">
                <a:latin typeface="+mj-lt"/>
              </a:rPr>
              <a:t>Recognized Shows (USDF/USEF) Individual/Team/Freestyle tests all shown/Own mount </a:t>
            </a:r>
          </a:p>
          <a:p>
            <a:pPr lvl="1"/>
            <a:r>
              <a:rPr lang="en-US" dirty="0" smtClean="0">
                <a:latin typeface="+mj-lt"/>
              </a:rPr>
              <a:t>International Shows (FEI CPEDI’s) Individual/Team/Freestyle </a:t>
            </a:r>
            <a:r>
              <a:rPr lang="en-US" dirty="0">
                <a:latin typeface="+mj-lt"/>
              </a:rPr>
              <a:t>tests all shown/Own </a:t>
            </a:r>
            <a:r>
              <a:rPr lang="en-US" dirty="0" smtClean="0">
                <a:latin typeface="+mj-lt"/>
              </a:rPr>
              <a:t>mount </a:t>
            </a:r>
          </a:p>
          <a:p>
            <a:pPr lvl="1"/>
            <a:r>
              <a:rPr lang="en-US" dirty="0" smtClean="0">
                <a:latin typeface="+mj-lt"/>
              </a:rPr>
              <a:t>USEF Virtual Judging Program (online showing, videotape rides and submit), </a:t>
            </a:r>
            <a:r>
              <a:rPr lang="en-US" dirty="0" smtClean="0">
                <a:latin typeface="+mj-lt"/>
                <a:hlinkClick r:id="rId2"/>
              </a:rPr>
              <a:t>FMI: Virtual Judging Specifications</a:t>
            </a:r>
            <a:endParaRPr lang="en-US" dirty="0">
              <a:latin typeface="+mj-lt"/>
            </a:endParaRPr>
          </a:p>
          <a:p>
            <a:pPr lvl="1"/>
            <a:endParaRPr lang="en-US"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127911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Eligibility For Competitions &amp; Awards Offered within the U.S.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latin typeface="+mj-lt"/>
              </a:rPr>
              <a:t>North American Junior &amp; Young Rider Championships</a:t>
            </a:r>
          </a:p>
          <a:p>
            <a:r>
              <a:rPr lang="en-US" dirty="0" smtClean="0">
                <a:latin typeface="+mj-lt"/>
              </a:rPr>
              <a:t>U25 Championships</a:t>
            </a:r>
          </a:p>
          <a:p>
            <a:r>
              <a:rPr lang="en-US" dirty="0" smtClean="0">
                <a:latin typeface="+mj-lt"/>
              </a:rPr>
              <a:t>Para-Dressage Nationals</a:t>
            </a:r>
          </a:p>
          <a:p>
            <a:r>
              <a:rPr lang="en-US" dirty="0" smtClean="0">
                <a:latin typeface="+mj-lt"/>
              </a:rPr>
              <a:t>FEI 1*, 2*, 3*’s each season, which may act as qualifiers for the World Equestrian Games (WEG) or the Paralympics, depending on the competition cycle.  </a:t>
            </a:r>
          </a:p>
          <a:p>
            <a:r>
              <a:rPr lang="en-US" dirty="0" smtClean="0">
                <a:latin typeface="+mj-lt"/>
              </a:rPr>
              <a:t>USDF Para-Dressage Rider &amp; Horse of the Year Awards </a:t>
            </a:r>
          </a:p>
          <a:p>
            <a:r>
              <a:rPr lang="en-US" dirty="0" smtClean="0">
                <a:solidFill>
                  <a:srgbClr val="FF0000"/>
                </a:solidFill>
                <a:latin typeface="+mj-lt"/>
              </a:rPr>
              <a:t>FMI – </a:t>
            </a:r>
            <a:r>
              <a:rPr lang="en-US" dirty="0" smtClean="0">
                <a:solidFill>
                  <a:srgbClr val="FF0000"/>
                </a:solidFill>
                <a:latin typeface="+mj-lt"/>
                <a:hlinkClick r:id="rId2"/>
              </a:rPr>
              <a:t>Visit USEF/Para-Equestrian Website </a:t>
            </a:r>
            <a:r>
              <a:rPr lang="en-US" dirty="0" smtClean="0">
                <a:latin typeface="+mj-lt"/>
              </a:rPr>
              <a:t>for annual competition calendar &amp; updates </a:t>
            </a:r>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040006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International Para-Dressage </a:t>
            </a:r>
            <a:r>
              <a:rPr lang="en-US" b="1" dirty="0"/>
              <a:t>Events</a:t>
            </a:r>
            <a:endParaRPr lang="en-US" dirty="0"/>
          </a:p>
        </p:txBody>
      </p:sp>
      <p:sp>
        <p:nvSpPr>
          <p:cNvPr id="3" name="Content Placeholder 2"/>
          <p:cNvSpPr>
            <a:spLocks noGrp="1"/>
          </p:cNvSpPr>
          <p:nvPr>
            <p:ph idx="1"/>
          </p:nvPr>
        </p:nvSpPr>
        <p:spPr>
          <a:xfrm>
            <a:off x="457200" y="1600201"/>
            <a:ext cx="8382000" cy="4191000"/>
          </a:xfrm>
        </p:spPr>
        <p:txBody>
          <a:bodyPr>
            <a:normAutofit fontScale="92500" lnSpcReduction="10000"/>
          </a:bodyPr>
          <a:lstStyle/>
          <a:p>
            <a:r>
              <a:rPr lang="en-US" sz="3000" dirty="0">
                <a:latin typeface="+mj-lt"/>
              </a:rPr>
              <a:t>CPEDI 1*  International Event with 4 Nations </a:t>
            </a:r>
            <a:r>
              <a:rPr lang="en-US" sz="3000" dirty="0" smtClean="0">
                <a:latin typeface="+mj-lt"/>
              </a:rPr>
              <a:t>Invited</a:t>
            </a:r>
          </a:p>
          <a:p>
            <a:r>
              <a:rPr lang="en-US" sz="3000" dirty="0" smtClean="0">
                <a:latin typeface="+mj-lt"/>
              </a:rPr>
              <a:t>CPEDI </a:t>
            </a:r>
            <a:r>
              <a:rPr lang="en-US" sz="3000" dirty="0">
                <a:latin typeface="+mj-lt"/>
              </a:rPr>
              <a:t>2*  International Event with 4 Nations Invited but at a </a:t>
            </a:r>
            <a:r>
              <a:rPr lang="en-US" sz="3000" dirty="0" smtClean="0">
                <a:latin typeface="+mj-lt"/>
              </a:rPr>
              <a:t>Higher Level</a:t>
            </a:r>
            <a:endParaRPr lang="en-US" sz="3000" dirty="0">
              <a:latin typeface="+mj-lt"/>
            </a:endParaRPr>
          </a:p>
          <a:p>
            <a:r>
              <a:rPr lang="en-US" sz="3000" dirty="0">
                <a:latin typeface="+mj-lt"/>
              </a:rPr>
              <a:t>CPEDI 3*  International Event with a Minimum of 6 Nations </a:t>
            </a:r>
            <a:r>
              <a:rPr lang="en-US" sz="3000" dirty="0" smtClean="0">
                <a:latin typeface="+mj-lt"/>
              </a:rPr>
              <a:t>Invited</a:t>
            </a:r>
            <a:endParaRPr lang="en-US" sz="3000" dirty="0">
              <a:latin typeface="+mj-lt"/>
            </a:endParaRPr>
          </a:p>
          <a:p>
            <a:r>
              <a:rPr lang="en-US" sz="3000" dirty="0" smtClean="0">
                <a:latin typeface="+mj-lt"/>
              </a:rPr>
              <a:t>Championships (such as World Equestrian Games, World Championships, European Championships) </a:t>
            </a:r>
          </a:p>
          <a:p>
            <a:r>
              <a:rPr lang="en-US" sz="3000" dirty="0" smtClean="0">
                <a:latin typeface="+mj-lt"/>
              </a:rPr>
              <a:t>Paralympic Games</a:t>
            </a:r>
            <a:endParaRPr lang="en-US" sz="3000" dirty="0">
              <a:latin typeface="+mj-lt"/>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90064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Disclaimer</a:t>
            </a:r>
            <a:endParaRPr lang="en-US" b="1" dirty="0"/>
          </a:p>
        </p:txBody>
      </p:sp>
      <p:sp>
        <p:nvSpPr>
          <p:cNvPr id="3" name="Content Placeholder 2"/>
          <p:cNvSpPr>
            <a:spLocks noGrp="1"/>
          </p:cNvSpPr>
          <p:nvPr>
            <p:ph idx="1"/>
          </p:nvPr>
        </p:nvSpPr>
        <p:spPr>
          <a:xfrm>
            <a:off x="457200" y="1600201"/>
            <a:ext cx="8229600" cy="3962399"/>
          </a:xfrm>
        </p:spPr>
        <p:txBody>
          <a:bodyPr/>
          <a:lstStyle/>
          <a:p>
            <a:pPr marL="0" indent="0" algn="ctr">
              <a:buNone/>
            </a:pPr>
            <a:r>
              <a:rPr lang="en-US" i="1" dirty="0">
                <a:latin typeface="+mj-lt"/>
              </a:rPr>
              <a:t>The information in this presentation may not </a:t>
            </a:r>
            <a:r>
              <a:rPr lang="en-US" i="1" dirty="0" smtClean="0">
                <a:latin typeface="+mj-lt"/>
              </a:rPr>
              <a:t>perfectly reflect </a:t>
            </a:r>
            <a:r>
              <a:rPr lang="en-US" i="1" dirty="0">
                <a:latin typeface="+mj-lt"/>
              </a:rPr>
              <a:t>the </a:t>
            </a:r>
            <a:r>
              <a:rPr lang="en-US" i="1" dirty="0" smtClean="0">
                <a:latin typeface="+mj-lt"/>
              </a:rPr>
              <a:t>most updated USEF/USDF/FEI Para-Equestrian Dressage information and standards. </a:t>
            </a:r>
            <a:endParaRPr lang="en-US" i="1" dirty="0">
              <a:latin typeface="+mj-lt"/>
            </a:endParaRPr>
          </a:p>
          <a:p>
            <a:pPr marL="0" indent="0" algn="ctr">
              <a:buNone/>
            </a:pPr>
            <a:endParaRPr lang="en-US" sz="700" i="1" dirty="0">
              <a:latin typeface="+mj-lt"/>
            </a:endParaRPr>
          </a:p>
          <a:p>
            <a:pPr marL="0" indent="0" algn="ctr">
              <a:buNone/>
            </a:pPr>
            <a:endParaRPr lang="en-US" sz="700" dirty="0">
              <a:latin typeface="+mj-lt"/>
              <a:cs typeface="Arial" pitchFamily="34" charset="0"/>
            </a:endParaRPr>
          </a:p>
          <a:p>
            <a:pPr marL="0" indent="0" algn="ctr">
              <a:buNone/>
            </a:pPr>
            <a:r>
              <a:rPr lang="en-US" i="1" dirty="0">
                <a:latin typeface="+mj-lt"/>
              </a:rPr>
              <a:t>It is the responsibility of the athlete to check the </a:t>
            </a:r>
            <a:r>
              <a:rPr lang="en-US" i="1" dirty="0" smtClean="0">
                <a:latin typeface="+mj-lt"/>
              </a:rPr>
              <a:t>USEF/USDF/FEI Para-Equestrian Dressage </a:t>
            </a:r>
            <a:r>
              <a:rPr lang="en-US" i="1" dirty="0">
                <a:latin typeface="+mj-lt"/>
              </a:rPr>
              <a:t>Rules updated annually.</a:t>
            </a:r>
          </a:p>
          <a:p>
            <a:endParaRPr lang="en-US"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3699232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to Find Tests &amp; Rules</a:t>
            </a:r>
            <a:endParaRPr lang="en-US" b="1"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sz="2800" dirty="0" smtClean="0">
                <a:latin typeface="+mj-lt"/>
              </a:rPr>
              <a:t>All FEI tests can be located online at FEI Para-Equestrian Page: </a:t>
            </a:r>
            <a:r>
              <a:rPr lang="en-US" sz="2800" dirty="0" smtClean="0">
                <a:latin typeface="+mj-lt"/>
                <a:hlinkClick r:id="rId2"/>
              </a:rPr>
              <a:t>FEI Para-Dressage Tests</a:t>
            </a:r>
            <a:endParaRPr lang="en-US" sz="2800" dirty="0" smtClean="0">
              <a:latin typeface="+mj-lt"/>
            </a:endParaRPr>
          </a:p>
          <a:p>
            <a:r>
              <a:rPr lang="en-US" sz="2800" dirty="0" smtClean="0">
                <a:latin typeface="+mj-lt"/>
              </a:rPr>
              <a:t>Each Grade has its own series of tests: </a:t>
            </a:r>
            <a:r>
              <a:rPr lang="en-US" sz="2800" i="1" dirty="0" smtClean="0">
                <a:latin typeface="+mj-lt"/>
              </a:rPr>
              <a:t>Novice Test, Team Test, Individual Test, and Freestyle Test</a:t>
            </a:r>
            <a:r>
              <a:rPr lang="en-US" sz="2800" dirty="0" smtClean="0">
                <a:latin typeface="+mj-lt"/>
              </a:rPr>
              <a:t>.</a:t>
            </a:r>
          </a:p>
          <a:p>
            <a:r>
              <a:rPr lang="en-US" sz="2800" dirty="0">
                <a:latin typeface="+mj-lt"/>
              </a:rPr>
              <a:t>All </a:t>
            </a:r>
            <a:r>
              <a:rPr lang="en-US" sz="2800" dirty="0" smtClean="0">
                <a:latin typeface="+mj-lt"/>
              </a:rPr>
              <a:t>FEI rules </a:t>
            </a:r>
            <a:r>
              <a:rPr lang="en-US" sz="2800" dirty="0">
                <a:latin typeface="+mj-lt"/>
              </a:rPr>
              <a:t>can be located online at FEI Para-Equestrian Page: </a:t>
            </a:r>
            <a:r>
              <a:rPr lang="en-US" sz="2800" dirty="0" smtClean="0">
                <a:latin typeface="+mj-lt"/>
                <a:hlinkClick r:id="rId3"/>
              </a:rPr>
              <a:t>FEI Para-Dressage Rules </a:t>
            </a:r>
            <a:endParaRPr lang="en-US" sz="2800" dirty="0" smtClean="0">
              <a:latin typeface="+mj-lt"/>
            </a:endParaRPr>
          </a:p>
          <a:p>
            <a:r>
              <a:rPr lang="en-US" sz="2800" i="1" dirty="0" smtClean="0">
                <a:latin typeface="+mj-lt"/>
              </a:rPr>
              <a:t>National USEF/USDF Rules </a:t>
            </a:r>
            <a:r>
              <a:rPr lang="en-US" sz="2800" dirty="0" smtClean="0">
                <a:latin typeface="+mj-lt"/>
              </a:rPr>
              <a:t>can be found online at </a:t>
            </a:r>
            <a:r>
              <a:rPr lang="en-US" sz="2800" dirty="0" smtClean="0">
                <a:latin typeface="+mj-lt"/>
                <a:hlinkClick r:id="rId4"/>
              </a:rPr>
              <a:t>USEF Para-Dressage Webpage</a:t>
            </a:r>
            <a:r>
              <a:rPr lang="en-US" sz="2800" dirty="0" smtClean="0">
                <a:latin typeface="+mj-lt"/>
              </a:rPr>
              <a:t>  </a:t>
            </a:r>
          </a:p>
          <a:p>
            <a:r>
              <a:rPr lang="en-US" sz="2800" dirty="0" smtClean="0">
                <a:latin typeface="+mj-lt"/>
              </a:rPr>
              <a:t>Tests &amp; Rules can also be found electronically with visual diagrams on the </a:t>
            </a:r>
            <a:r>
              <a:rPr lang="en-US" sz="2800" u="sng" dirty="0" smtClean="0">
                <a:latin typeface="+mj-lt"/>
              </a:rPr>
              <a:t>FEI Para Tests </a:t>
            </a:r>
            <a:r>
              <a:rPr lang="en-US" sz="2800" i="1" dirty="0" smtClean="0">
                <a:solidFill>
                  <a:srgbClr val="FF0000"/>
                </a:solidFill>
                <a:latin typeface="+mj-lt"/>
              </a:rPr>
              <a:t>EQUITESTS App </a:t>
            </a:r>
            <a:r>
              <a:rPr lang="en-US" sz="2800" i="1" dirty="0" smtClean="0">
                <a:latin typeface="+mj-lt"/>
              </a:rPr>
              <a:t>(</a:t>
            </a:r>
            <a:r>
              <a:rPr lang="en-US" sz="2800" dirty="0" smtClean="0">
                <a:latin typeface="+mj-lt"/>
              </a:rPr>
              <a:t>through any APP store). </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1571053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848600" cy="1250950"/>
          </a:xfrm>
        </p:spPr>
        <p:txBody>
          <a:bodyPr anchor="ctr">
            <a:noAutofit/>
          </a:bodyPr>
          <a:lstStyle/>
          <a:p>
            <a:pPr algn="ctr"/>
            <a:r>
              <a:rPr lang="en-US" sz="4000" dirty="0"/>
              <a:t>Preparing for your First </a:t>
            </a:r>
            <a:r>
              <a:rPr lang="en-US" sz="4000" dirty="0" smtClean="0"/>
              <a:t>Competition (Local Level)</a:t>
            </a:r>
            <a:endParaRPr lang="en-US" sz="4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800" y="2438400"/>
            <a:ext cx="3962400" cy="2646244"/>
          </a:xfrm>
        </p:spPr>
      </p:pic>
      <p:sp>
        <p:nvSpPr>
          <p:cNvPr id="4" name="Text Placeholder 3"/>
          <p:cNvSpPr>
            <a:spLocks noGrp="1"/>
          </p:cNvSpPr>
          <p:nvPr>
            <p:ph type="body" sz="half" idx="2"/>
          </p:nvPr>
        </p:nvSpPr>
        <p:spPr>
          <a:xfrm>
            <a:off x="457200" y="1676400"/>
            <a:ext cx="4419600" cy="4267199"/>
          </a:xfrm>
        </p:spPr>
        <p:txBody>
          <a:bodyPr>
            <a:normAutofit lnSpcReduction="10000"/>
          </a:bodyPr>
          <a:lstStyle/>
          <a:p>
            <a:r>
              <a:rPr lang="en-US" sz="1600" b="1" dirty="0">
                <a:latin typeface="+mj-lt"/>
              </a:rPr>
              <a:t>Preparation</a:t>
            </a:r>
            <a:r>
              <a:rPr lang="en-US" sz="1600" dirty="0">
                <a:latin typeface="+mj-lt"/>
              </a:rPr>
              <a:t> is the name of the game in dressage competition</a:t>
            </a:r>
            <a:r>
              <a:rPr lang="en-US" sz="1600" dirty="0" smtClean="0">
                <a:latin typeface="+mj-lt"/>
              </a:rPr>
              <a:t>:</a:t>
            </a:r>
          </a:p>
          <a:p>
            <a:pPr marL="285750" indent="-285750">
              <a:buFont typeface="Arial" panose="020B0604020202020204" pitchFamily="34" charset="0"/>
              <a:buChar char="•"/>
            </a:pPr>
            <a:r>
              <a:rPr lang="en-US" sz="1600" dirty="0" smtClean="0">
                <a:latin typeface="+mj-lt"/>
              </a:rPr>
              <a:t>Ask Show Management to add para-equestrian dressage test of choice. </a:t>
            </a:r>
            <a:endParaRPr lang="en-US" sz="1600" dirty="0">
              <a:latin typeface="+mj-lt"/>
            </a:endParaRPr>
          </a:p>
          <a:p>
            <a:pPr marL="285750" indent="-285750">
              <a:buFont typeface="Arial" panose="020B0604020202020204" pitchFamily="34" charset="0"/>
              <a:buChar char="•"/>
            </a:pPr>
            <a:r>
              <a:rPr lang="en-US" sz="1600" dirty="0">
                <a:latin typeface="+mj-lt"/>
              </a:rPr>
              <a:t>Both horse and </a:t>
            </a:r>
            <a:r>
              <a:rPr lang="en-US" sz="1600" dirty="0" smtClean="0">
                <a:latin typeface="+mj-lt"/>
              </a:rPr>
              <a:t>athlete must </a:t>
            </a:r>
            <a:r>
              <a:rPr lang="en-US" sz="1600" dirty="0">
                <a:latin typeface="+mj-lt"/>
              </a:rPr>
              <a:t>be prepared physically and mentally, not only for the tests ahead but for the action and excitement of a competition. The </a:t>
            </a:r>
            <a:r>
              <a:rPr lang="en-US" sz="1600" dirty="0" smtClean="0">
                <a:latin typeface="+mj-lt"/>
              </a:rPr>
              <a:t>athlete </a:t>
            </a:r>
            <a:r>
              <a:rPr lang="en-US" sz="1600" dirty="0">
                <a:latin typeface="+mj-lt"/>
              </a:rPr>
              <a:t>should practice tests at home, travel to local show venues, consider having a trainer ride the horse at its first outing.  </a:t>
            </a:r>
          </a:p>
          <a:p>
            <a:pPr marL="285750" indent="-285750">
              <a:buFont typeface="Arial" panose="020B0604020202020204" pitchFamily="34" charset="0"/>
              <a:buChar char="•"/>
            </a:pPr>
            <a:r>
              <a:rPr lang="en-US" sz="1600" dirty="0">
                <a:latin typeface="+mj-lt"/>
              </a:rPr>
              <a:t>Preparation should also include proper </a:t>
            </a:r>
            <a:r>
              <a:rPr lang="en-US" sz="1600" dirty="0" smtClean="0">
                <a:latin typeface="+mj-lt"/>
              </a:rPr>
              <a:t>grooming, braiding, </a:t>
            </a:r>
            <a:r>
              <a:rPr lang="en-US" sz="1600" dirty="0">
                <a:latin typeface="+mj-lt"/>
              </a:rPr>
              <a:t>turnout, and use of a hired groom, if needed. </a:t>
            </a:r>
          </a:p>
          <a:p>
            <a:pPr marL="285750" indent="-285750">
              <a:buFont typeface="Arial" panose="020B0604020202020204" pitchFamily="34" charset="0"/>
              <a:buChar char="•"/>
            </a:pPr>
            <a:r>
              <a:rPr lang="en-US" sz="1600" dirty="0">
                <a:latin typeface="+mj-lt"/>
              </a:rPr>
              <a:t>Scores in 50’s at local shows means more practice. 60’s and above, consider a recognized event. </a:t>
            </a:r>
          </a:p>
          <a:p>
            <a:endParaRPr lang="en-US" dirty="0"/>
          </a:p>
        </p:txBody>
      </p:sp>
      <p:sp>
        <p:nvSpPr>
          <p:cNvPr id="5" name="Footer Placeholder 4"/>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1629423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Competing Memberships and </a:t>
            </a:r>
            <a:r>
              <a:rPr lang="en-US" sz="4000" b="1" dirty="0" smtClean="0"/>
              <a:t>Documents (National Level)</a:t>
            </a:r>
            <a:endParaRPr lang="en-US" sz="4000" dirty="0"/>
          </a:p>
        </p:txBody>
      </p:sp>
      <p:sp>
        <p:nvSpPr>
          <p:cNvPr id="3" name="Content Placeholder 2"/>
          <p:cNvSpPr>
            <a:spLocks noGrp="1"/>
          </p:cNvSpPr>
          <p:nvPr>
            <p:ph idx="1"/>
          </p:nvPr>
        </p:nvSpPr>
        <p:spPr>
          <a:xfrm>
            <a:off x="457200" y="1904999"/>
            <a:ext cx="8229600" cy="4038601"/>
          </a:xfrm>
        </p:spPr>
        <p:txBody>
          <a:bodyPr>
            <a:normAutofit fontScale="55000" lnSpcReduction="20000"/>
          </a:bodyPr>
          <a:lstStyle/>
          <a:p>
            <a:r>
              <a:rPr lang="en-US" sz="3400" b="1" dirty="0">
                <a:latin typeface="+mj-lt"/>
              </a:rPr>
              <a:t>Memberships</a:t>
            </a:r>
            <a:r>
              <a:rPr lang="en-US" sz="3400" dirty="0">
                <a:latin typeface="+mj-lt"/>
              </a:rPr>
              <a:t>: </a:t>
            </a:r>
            <a:r>
              <a:rPr lang="en-US" sz="3400" dirty="0">
                <a:latin typeface="+mj-lt"/>
                <a:hlinkClick r:id="rId2"/>
              </a:rPr>
              <a:t>www.USEF.org</a:t>
            </a:r>
            <a:r>
              <a:rPr lang="en-US" sz="3400" dirty="0">
                <a:latin typeface="+mj-lt"/>
              </a:rPr>
              <a:t> and </a:t>
            </a:r>
            <a:r>
              <a:rPr lang="en-US" sz="3400" dirty="0">
                <a:latin typeface="+mj-lt"/>
                <a:hlinkClick r:id="rId3"/>
              </a:rPr>
              <a:t>www.USDF.org</a:t>
            </a:r>
            <a:r>
              <a:rPr lang="en-US" sz="3400" dirty="0">
                <a:latin typeface="+mj-lt"/>
              </a:rPr>
              <a:t> </a:t>
            </a:r>
            <a:endParaRPr lang="en-US" sz="3400" dirty="0" smtClean="0">
              <a:latin typeface="+mj-lt"/>
            </a:endParaRPr>
          </a:p>
          <a:p>
            <a:endParaRPr lang="en-US" sz="3400" dirty="0">
              <a:latin typeface="+mj-lt"/>
            </a:endParaRPr>
          </a:p>
          <a:p>
            <a:r>
              <a:rPr lang="en-US" sz="3400" b="1" dirty="0" smtClean="0">
                <a:latin typeface="+mj-lt"/>
              </a:rPr>
              <a:t>Athlete</a:t>
            </a:r>
            <a:r>
              <a:rPr lang="en-US" sz="3400" dirty="0" smtClean="0">
                <a:latin typeface="+mj-lt"/>
              </a:rPr>
              <a:t> </a:t>
            </a:r>
            <a:r>
              <a:rPr lang="en-US" sz="3400" dirty="0">
                <a:latin typeface="+mj-lt"/>
              </a:rPr>
              <a:t>must have: </a:t>
            </a:r>
            <a:r>
              <a:rPr lang="en-US" sz="3400" b="1" dirty="0">
                <a:latin typeface="+mj-lt"/>
              </a:rPr>
              <a:t>USEF</a:t>
            </a:r>
            <a:r>
              <a:rPr lang="en-US" sz="3400" dirty="0">
                <a:latin typeface="+mj-lt"/>
              </a:rPr>
              <a:t> Competing Membership  or </a:t>
            </a:r>
            <a:r>
              <a:rPr lang="en-US" sz="3400" b="1" dirty="0">
                <a:latin typeface="+mj-lt"/>
              </a:rPr>
              <a:t>USEF</a:t>
            </a:r>
            <a:r>
              <a:rPr lang="en-US" sz="3400" dirty="0">
                <a:latin typeface="+mj-lt"/>
              </a:rPr>
              <a:t> Show Pass Fee and </a:t>
            </a:r>
            <a:r>
              <a:rPr lang="en-US" sz="3400" b="1" dirty="0">
                <a:latin typeface="+mj-lt"/>
              </a:rPr>
              <a:t>USDF</a:t>
            </a:r>
            <a:r>
              <a:rPr lang="en-US" sz="3400" dirty="0">
                <a:latin typeface="+mj-lt"/>
              </a:rPr>
              <a:t> Participating (</a:t>
            </a:r>
            <a:r>
              <a:rPr lang="en-US" sz="3400" dirty="0" smtClean="0">
                <a:latin typeface="+mj-lt"/>
              </a:rPr>
              <a:t>PM). </a:t>
            </a:r>
          </a:p>
          <a:p>
            <a:r>
              <a:rPr lang="en-US" sz="3400" b="1" dirty="0" smtClean="0">
                <a:latin typeface="+mj-lt"/>
              </a:rPr>
              <a:t>Athlete</a:t>
            </a:r>
            <a:r>
              <a:rPr lang="en-US" sz="3400" dirty="0" smtClean="0">
                <a:latin typeface="+mj-lt"/>
              </a:rPr>
              <a:t> should choose “Para-Equestrian Option” for USEF Membership.</a:t>
            </a:r>
          </a:p>
          <a:p>
            <a:r>
              <a:rPr lang="en-US" sz="3400" b="1" dirty="0" smtClean="0">
                <a:latin typeface="+mj-lt"/>
              </a:rPr>
              <a:t>Athlete</a:t>
            </a:r>
            <a:r>
              <a:rPr lang="en-US" sz="3400" dirty="0" smtClean="0">
                <a:latin typeface="+mj-lt"/>
              </a:rPr>
              <a:t> </a:t>
            </a:r>
            <a:r>
              <a:rPr lang="en-US" sz="3400" dirty="0">
                <a:latin typeface="+mj-lt"/>
              </a:rPr>
              <a:t>must present: USEF Adult Amateur Card (If entered in adult amateur classes)</a:t>
            </a:r>
          </a:p>
          <a:p>
            <a:r>
              <a:rPr lang="en-US" sz="3400" b="1" dirty="0">
                <a:latin typeface="+mj-lt"/>
              </a:rPr>
              <a:t>Horses</a:t>
            </a:r>
            <a:r>
              <a:rPr lang="en-US" sz="3400" dirty="0">
                <a:latin typeface="+mj-lt"/>
              </a:rPr>
              <a:t> must have: </a:t>
            </a:r>
            <a:r>
              <a:rPr lang="en-US" sz="3400" b="1" dirty="0">
                <a:latin typeface="+mj-lt"/>
              </a:rPr>
              <a:t>USDF</a:t>
            </a:r>
            <a:r>
              <a:rPr lang="en-US" sz="3400" dirty="0">
                <a:latin typeface="+mj-lt"/>
              </a:rPr>
              <a:t> Horse Identification </a:t>
            </a:r>
            <a:r>
              <a:rPr lang="en-US" sz="3400" b="1" dirty="0">
                <a:latin typeface="+mj-lt"/>
              </a:rPr>
              <a:t>(HID) </a:t>
            </a:r>
            <a:r>
              <a:rPr lang="en-US" sz="3400" dirty="0">
                <a:latin typeface="+mj-lt"/>
              </a:rPr>
              <a:t>number or USDF Lifetime Horse Registration </a:t>
            </a:r>
            <a:r>
              <a:rPr lang="en-US" sz="3400" b="1" dirty="0">
                <a:latin typeface="+mj-lt"/>
              </a:rPr>
              <a:t>(LHR)</a:t>
            </a:r>
            <a:r>
              <a:rPr lang="en-US" sz="3400" dirty="0">
                <a:latin typeface="+mj-lt"/>
              </a:rPr>
              <a:t>, Current </a:t>
            </a:r>
            <a:r>
              <a:rPr lang="en-US" sz="3400" b="1" dirty="0">
                <a:latin typeface="+mj-lt"/>
              </a:rPr>
              <a:t>Coggins</a:t>
            </a:r>
            <a:r>
              <a:rPr lang="en-US" sz="3400" dirty="0">
                <a:latin typeface="+mj-lt"/>
              </a:rPr>
              <a:t> Date and </a:t>
            </a:r>
            <a:r>
              <a:rPr lang="en-US" sz="3400" b="1" dirty="0">
                <a:latin typeface="+mj-lt"/>
              </a:rPr>
              <a:t>Health Certificate </a:t>
            </a:r>
            <a:r>
              <a:rPr lang="en-US" sz="3400" dirty="0">
                <a:latin typeface="+mj-lt"/>
              </a:rPr>
              <a:t>when traveling across some State Lines. </a:t>
            </a:r>
            <a:r>
              <a:rPr lang="en-US" sz="3400" dirty="0">
                <a:latin typeface="+mj-lt"/>
                <a:hlinkClick r:id="rId4"/>
              </a:rPr>
              <a:t>www.horsecouncil.org</a:t>
            </a:r>
            <a:r>
              <a:rPr lang="en-US" sz="3400" dirty="0">
                <a:latin typeface="+mj-lt"/>
              </a:rPr>
              <a:t> or 202-296-4031</a:t>
            </a:r>
            <a:endParaRPr lang="en-US" sz="3400" i="1" dirty="0">
              <a:latin typeface="+mj-lt"/>
            </a:endParaRPr>
          </a:p>
          <a:p>
            <a:r>
              <a:rPr lang="en-US" sz="3400" b="1" dirty="0">
                <a:latin typeface="+mj-lt"/>
              </a:rPr>
              <a:t>Owner: USEF </a:t>
            </a:r>
            <a:r>
              <a:rPr lang="en-US" sz="3400" dirty="0">
                <a:latin typeface="+mj-lt"/>
              </a:rPr>
              <a:t>Competing Membership or Show Pass Fee, </a:t>
            </a:r>
            <a:r>
              <a:rPr lang="en-US" sz="3400" b="1" dirty="0">
                <a:latin typeface="+mj-lt"/>
              </a:rPr>
              <a:t>USDF</a:t>
            </a:r>
            <a:r>
              <a:rPr lang="en-US" sz="3400" dirty="0">
                <a:latin typeface="+mj-lt"/>
              </a:rPr>
              <a:t> PM, GM, or NM</a:t>
            </a:r>
          </a:p>
          <a:p>
            <a:r>
              <a:rPr lang="en-US" sz="3400" b="1" dirty="0">
                <a:latin typeface="+mj-lt"/>
              </a:rPr>
              <a:t>Trainer, Coach, Handler</a:t>
            </a:r>
            <a:r>
              <a:rPr lang="en-US" sz="3400" dirty="0">
                <a:latin typeface="+mj-lt"/>
              </a:rPr>
              <a:t>: </a:t>
            </a:r>
            <a:r>
              <a:rPr lang="en-US" sz="3400" b="1" dirty="0">
                <a:latin typeface="+mj-lt"/>
              </a:rPr>
              <a:t>USEF</a:t>
            </a:r>
            <a:r>
              <a:rPr lang="en-US" sz="3400" dirty="0">
                <a:latin typeface="+mj-lt"/>
              </a:rPr>
              <a:t> Competing Memberships</a:t>
            </a: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708520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sz="3200" b="1" dirty="0"/>
              <a:t>Entering a </a:t>
            </a:r>
            <a:r>
              <a:rPr lang="en-US" sz="3200" b="1" dirty="0" smtClean="0"/>
              <a:t>Recognized (USEF/USDF) Competition </a:t>
            </a:r>
            <a:r>
              <a:rPr lang="en-US" sz="3200" b="1" dirty="0"/>
              <a:t>and </a:t>
            </a:r>
            <a:r>
              <a:rPr lang="en-US" sz="3200" b="1" dirty="0" smtClean="0"/>
              <a:t>What </a:t>
            </a:r>
            <a:r>
              <a:rPr lang="en-US" sz="3200" b="1" dirty="0"/>
              <a:t>to </a:t>
            </a:r>
            <a:r>
              <a:rPr lang="en-US" sz="3200" b="1" dirty="0" smtClean="0"/>
              <a:t>Submit </a:t>
            </a:r>
            <a:endParaRPr lang="en-US" sz="3200" dirty="0"/>
          </a:p>
        </p:txBody>
      </p:sp>
      <p:sp>
        <p:nvSpPr>
          <p:cNvPr id="3" name="Content Placeholder 2"/>
          <p:cNvSpPr>
            <a:spLocks noGrp="1"/>
          </p:cNvSpPr>
          <p:nvPr>
            <p:ph idx="1"/>
          </p:nvPr>
        </p:nvSpPr>
        <p:spPr>
          <a:xfrm>
            <a:off x="457200" y="1676401"/>
            <a:ext cx="8229600" cy="4267200"/>
          </a:xfrm>
        </p:spPr>
        <p:txBody>
          <a:bodyPr>
            <a:normAutofit fontScale="62500" lnSpcReduction="20000"/>
          </a:bodyPr>
          <a:lstStyle/>
          <a:p>
            <a:r>
              <a:rPr lang="en-US" dirty="0">
                <a:latin typeface="+mj-lt"/>
              </a:rPr>
              <a:t>USEF and USDF </a:t>
            </a:r>
            <a:r>
              <a:rPr lang="en-US" dirty="0" smtClean="0">
                <a:latin typeface="+mj-lt"/>
              </a:rPr>
              <a:t>documentation cards </a:t>
            </a:r>
            <a:r>
              <a:rPr lang="en-US" dirty="0">
                <a:latin typeface="+mj-lt"/>
              </a:rPr>
              <a:t>for horse, rider (trainer), owner and coach</a:t>
            </a:r>
          </a:p>
          <a:p>
            <a:r>
              <a:rPr lang="en-US" dirty="0">
                <a:latin typeface="+mj-lt"/>
              </a:rPr>
              <a:t>Original Signatures are required for Rider, Trainer, owner and Coach</a:t>
            </a:r>
          </a:p>
          <a:p>
            <a:r>
              <a:rPr lang="en-US" i="1" dirty="0" smtClean="0">
                <a:latin typeface="+mj-lt"/>
              </a:rPr>
              <a:t>Coach</a:t>
            </a:r>
            <a:r>
              <a:rPr lang="en-US" dirty="0" smtClean="0">
                <a:latin typeface="+mj-lt"/>
              </a:rPr>
              <a:t> is </a:t>
            </a:r>
            <a:r>
              <a:rPr lang="en-US" dirty="0">
                <a:latin typeface="+mj-lt"/>
              </a:rPr>
              <a:t>any adult who receives remuneration for teaching, schooling, advising</a:t>
            </a:r>
          </a:p>
          <a:p>
            <a:r>
              <a:rPr lang="en-US" i="1" dirty="0" smtClean="0">
                <a:latin typeface="+mj-lt"/>
              </a:rPr>
              <a:t>Trainer </a:t>
            </a:r>
            <a:r>
              <a:rPr lang="en-US" dirty="0">
                <a:latin typeface="+mj-lt"/>
              </a:rPr>
              <a:t>is an adult (18 or older) physically present on show grounds, that is responsible for the Health and Welfare of the Horse, most likely this is the rider.</a:t>
            </a:r>
          </a:p>
          <a:p>
            <a:r>
              <a:rPr lang="en-US" i="1" dirty="0" smtClean="0">
                <a:latin typeface="+mj-lt"/>
              </a:rPr>
              <a:t>Minor: </a:t>
            </a:r>
            <a:r>
              <a:rPr lang="en-US" dirty="0">
                <a:latin typeface="+mj-lt"/>
              </a:rPr>
              <a:t>Under age 18. A responsible adult must sign the entry form</a:t>
            </a:r>
          </a:p>
          <a:p>
            <a:r>
              <a:rPr lang="en-US" dirty="0">
                <a:latin typeface="+mj-lt"/>
              </a:rPr>
              <a:t>Citizenship: All entry forms must request rider citizenship</a:t>
            </a:r>
          </a:p>
          <a:p>
            <a:r>
              <a:rPr lang="en-US" dirty="0">
                <a:latin typeface="+mj-lt"/>
              </a:rPr>
              <a:t>Coggins test for each horse</a:t>
            </a:r>
          </a:p>
          <a:p>
            <a:r>
              <a:rPr lang="en-US" dirty="0">
                <a:latin typeface="+mj-lt"/>
              </a:rPr>
              <a:t>Para Dressage Classes: </a:t>
            </a:r>
            <a:r>
              <a:rPr lang="en-US" dirty="0" smtClean="0">
                <a:latin typeface="+mj-lt"/>
              </a:rPr>
              <a:t>3 </a:t>
            </a:r>
            <a:r>
              <a:rPr lang="en-US" dirty="0">
                <a:latin typeface="+mj-lt"/>
              </a:rPr>
              <a:t>copies </a:t>
            </a:r>
            <a:r>
              <a:rPr lang="en-US" dirty="0" smtClean="0">
                <a:latin typeface="+mj-lt"/>
              </a:rPr>
              <a:t>of </a:t>
            </a:r>
            <a:r>
              <a:rPr lang="en-US" dirty="0">
                <a:latin typeface="+mj-lt"/>
              </a:rPr>
              <a:t>“Dispensation Certificate” and attach these to a copy of the </a:t>
            </a:r>
            <a:r>
              <a:rPr lang="en-US" dirty="0" smtClean="0">
                <a:latin typeface="+mj-lt"/>
              </a:rPr>
              <a:t>ridden test.</a:t>
            </a:r>
          </a:p>
          <a:p>
            <a:r>
              <a:rPr lang="en-US" dirty="0" smtClean="0">
                <a:latin typeface="+mj-lt"/>
              </a:rPr>
              <a:t>(Note: If para-dressage rider competes in an traditional dressage class, rider must still present copies of dispensation certificate). </a:t>
            </a:r>
            <a:endParaRPr lang="en-US"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173676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 USEF Drug Rules</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b="1" dirty="0">
                <a:latin typeface="+mj-lt"/>
              </a:rPr>
              <a:t>DRUGS: </a:t>
            </a:r>
            <a:r>
              <a:rPr lang="en-US" dirty="0">
                <a:latin typeface="+mj-lt"/>
              </a:rPr>
              <a:t>USEF drug rules are very specific. Any drug that stimulates, tranquilizes, depresses, locally anaesthetizes, or masks said drugs are </a:t>
            </a:r>
            <a:r>
              <a:rPr lang="en-US" dirty="0" smtClean="0">
                <a:latin typeface="+mj-lt"/>
              </a:rPr>
              <a:t>illegal.</a:t>
            </a:r>
          </a:p>
          <a:p>
            <a:pPr lvl="1"/>
            <a:r>
              <a:rPr lang="en-US" dirty="0" smtClean="0">
                <a:latin typeface="+mj-lt"/>
                <a:hlinkClick r:id="rId2"/>
              </a:rPr>
              <a:t>See link for WADA Website </a:t>
            </a:r>
            <a:r>
              <a:rPr lang="en-US" dirty="0">
                <a:latin typeface="+mj-lt"/>
                <a:hlinkClick r:id="rId2"/>
              </a:rPr>
              <a:t>(</a:t>
            </a:r>
            <a:r>
              <a:rPr lang="en-US" dirty="0" smtClean="0">
                <a:latin typeface="+mj-lt"/>
                <a:hlinkClick r:id="rId2"/>
              </a:rPr>
              <a:t>drug list</a:t>
            </a:r>
            <a:r>
              <a:rPr lang="en-US" dirty="0" smtClean="0">
                <a:latin typeface="+mj-lt"/>
              </a:rPr>
              <a:t>) </a:t>
            </a:r>
            <a:endParaRPr lang="en-US" dirty="0">
              <a:latin typeface="+mj-lt"/>
            </a:endParaRPr>
          </a:p>
          <a:p>
            <a:r>
              <a:rPr lang="en-US" b="1" dirty="0">
                <a:latin typeface="+mj-lt"/>
              </a:rPr>
              <a:t>Testing at an Event: </a:t>
            </a:r>
            <a:r>
              <a:rPr lang="en-US" dirty="0">
                <a:latin typeface="+mj-lt"/>
              </a:rPr>
              <a:t>USEF has authority over your horse and may drug test unannounced, at any time by a designated veterinarian. </a:t>
            </a:r>
          </a:p>
          <a:p>
            <a:r>
              <a:rPr lang="en-US" b="1" dirty="0" smtClean="0">
                <a:latin typeface="+mj-lt"/>
              </a:rPr>
              <a:t>Drug </a:t>
            </a:r>
            <a:r>
              <a:rPr lang="en-US" b="1" dirty="0">
                <a:latin typeface="+mj-lt"/>
              </a:rPr>
              <a:t>Hotline: (</a:t>
            </a:r>
            <a:r>
              <a:rPr lang="en-US" b="1" dirty="0" smtClean="0">
                <a:latin typeface="+mj-lt"/>
              </a:rPr>
              <a:t>800)633-2472. </a:t>
            </a:r>
            <a:r>
              <a:rPr lang="en-US" b="1" dirty="0">
                <a:latin typeface="+mj-lt"/>
              </a:rPr>
              <a:t>Call when in doubt</a:t>
            </a:r>
            <a:r>
              <a:rPr lang="en-US" b="1" dirty="0" smtClean="0">
                <a:latin typeface="+mj-lt"/>
              </a:rPr>
              <a:t>.</a:t>
            </a: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612961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Understanding International Competition</a:t>
            </a:r>
            <a:endParaRPr lang="en-US" b="1"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905000"/>
            <a:ext cx="4587293" cy="3048000"/>
          </a:xfrm>
        </p:spPr>
      </p:pic>
    </p:spTree>
    <p:extLst>
      <p:ext uri="{BB962C8B-B14F-4D97-AF65-F5344CB8AC3E}">
        <p14:creationId xmlns:p14="http://schemas.microsoft.com/office/powerpoint/2010/main" val="954362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b="1" dirty="0"/>
              <a:t>The role of the FEI </a:t>
            </a:r>
            <a:r>
              <a:rPr lang="nl-NL" sz="3200" b="1" dirty="0" smtClean="0"/>
              <a:t>Para-Equestrian (PE) Committee and Officials</a:t>
            </a: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latin typeface="+mj-lt"/>
              </a:rPr>
              <a:t>FEI PE </a:t>
            </a:r>
            <a:r>
              <a:rPr lang="en-US" dirty="0">
                <a:latin typeface="+mj-lt"/>
              </a:rPr>
              <a:t>Committee is the advising body to the FEI and the National Federations about </a:t>
            </a:r>
            <a:r>
              <a:rPr lang="en-US" dirty="0" smtClean="0">
                <a:latin typeface="+mj-lt"/>
              </a:rPr>
              <a:t>rule </a:t>
            </a:r>
            <a:r>
              <a:rPr lang="en-US" dirty="0">
                <a:latin typeface="+mj-lt"/>
              </a:rPr>
              <a:t>changes and appointments of officials etc.</a:t>
            </a:r>
          </a:p>
          <a:p>
            <a:endParaRPr lang="en-US" dirty="0">
              <a:latin typeface="+mj-lt"/>
            </a:endParaRPr>
          </a:p>
          <a:p>
            <a:r>
              <a:rPr lang="en-US" dirty="0" smtClean="0">
                <a:latin typeface="+mj-lt"/>
              </a:rPr>
              <a:t>International </a:t>
            </a:r>
            <a:r>
              <a:rPr lang="en-US" dirty="0">
                <a:latin typeface="+mj-lt"/>
              </a:rPr>
              <a:t>PE Judges who are licensed in </a:t>
            </a:r>
            <a:r>
              <a:rPr lang="en-US" dirty="0" smtClean="0">
                <a:latin typeface="+mj-lt"/>
              </a:rPr>
              <a:t>Para-Equestrian Dressage </a:t>
            </a:r>
            <a:r>
              <a:rPr lang="en-US" dirty="0">
                <a:latin typeface="+mj-lt"/>
              </a:rPr>
              <a:t>and attend educational clinics run </a:t>
            </a:r>
            <a:r>
              <a:rPr lang="en-US" dirty="0" smtClean="0">
                <a:latin typeface="+mj-lt"/>
              </a:rPr>
              <a:t>by </a:t>
            </a:r>
            <a:r>
              <a:rPr lang="en-US" dirty="0">
                <a:latin typeface="+mj-lt"/>
              </a:rPr>
              <a:t>the FEI regularly.</a:t>
            </a:r>
          </a:p>
          <a:p>
            <a:endParaRPr lang="en-US" dirty="0">
              <a:latin typeface="+mj-lt"/>
            </a:endParaRPr>
          </a:p>
          <a:p>
            <a:r>
              <a:rPr lang="en-US" dirty="0" smtClean="0">
                <a:latin typeface="+mj-lt"/>
              </a:rPr>
              <a:t>International </a:t>
            </a:r>
            <a:r>
              <a:rPr lang="en-US" dirty="0">
                <a:latin typeface="+mj-lt"/>
              </a:rPr>
              <a:t>Stewards are specialists in the specific PE </a:t>
            </a:r>
            <a:r>
              <a:rPr lang="en-US" dirty="0" smtClean="0">
                <a:latin typeface="+mj-lt"/>
              </a:rPr>
              <a:t>Rules.</a:t>
            </a:r>
            <a:endParaRPr lang="en-US" dirty="0">
              <a:latin typeface="+mj-lt"/>
            </a:endParaRPr>
          </a:p>
          <a:p>
            <a:endParaRPr lang="en-US" dirty="0">
              <a:latin typeface="+mj-lt"/>
            </a:endParaRPr>
          </a:p>
          <a:p>
            <a:r>
              <a:rPr lang="en-US" dirty="0" smtClean="0">
                <a:latin typeface="+mj-lt"/>
              </a:rPr>
              <a:t>International </a:t>
            </a:r>
            <a:r>
              <a:rPr lang="en-US" dirty="0">
                <a:latin typeface="+mj-lt"/>
              </a:rPr>
              <a:t>Classifiers are </a:t>
            </a:r>
            <a:r>
              <a:rPr lang="en-US" dirty="0" smtClean="0">
                <a:latin typeface="+mj-lt"/>
              </a:rPr>
              <a:t>specialists </a:t>
            </a:r>
            <a:r>
              <a:rPr lang="en-US" dirty="0">
                <a:latin typeface="+mj-lt"/>
              </a:rPr>
              <a:t>in classification of the athlete in the correct </a:t>
            </a:r>
            <a:r>
              <a:rPr lang="en-US" dirty="0" smtClean="0">
                <a:latin typeface="+mj-lt"/>
              </a:rPr>
              <a:t>grades</a:t>
            </a:r>
            <a:r>
              <a:rPr lang="en-US" dirty="0">
                <a:latin typeface="+mj-lt"/>
              </a:rPr>
              <a:t>.</a:t>
            </a:r>
          </a:p>
          <a:p>
            <a:endParaRPr lang="en-US" dirty="0">
              <a:latin typeface="+mj-lt"/>
            </a:endParaRPr>
          </a:p>
          <a:p>
            <a:r>
              <a:rPr lang="en-US" dirty="0" smtClean="0">
                <a:latin typeface="+mj-lt"/>
              </a:rPr>
              <a:t>Technical </a:t>
            </a:r>
            <a:r>
              <a:rPr lang="en-US" dirty="0">
                <a:latin typeface="+mj-lt"/>
              </a:rPr>
              <a:t>Delegate, Appeals Committee, Veterinary Commission and Delegate are specialists and </a:t>
            </a:r>
            <a:r>
              <a:rPr lang="en-US" dirty="0" smtClean="0">
                <a:latin typeface="+mj-lt"/>
              </a:rPr>
              <a:t>are appointed </a:t>
            </a:r>
            <a:r>
              <a:rPr lang="en-US" dirty="0">
                <a:latin typeface="+mj-lt"/>
              </a:rPr>
              <a:t>by the FEI for every International </a:t>
            </a:r>
            <a:r>
              <a:rPr lang="en-US" dirty="0" smtClean="0">
                <a:latin typeface="+mj-lt"/>
              </a:rPr>
              <a:t>event.</a:t>
            </a:r>
            <a:endParaRPr lang="en-US" dirty="0">
              <a:latin typeface="+mj-lt"/>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074016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PE FEI Judges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mj-lt"/>
              </a:rPr>
              <a:t>Judges are divided in 3 categories:</a:t>
            </a:r>
          </a:p>
          <a:p>
            <a:r>
              <a:rPr lang="en-US" dirty="0">
                <a:latin typeface="+mj-lt"/>
              </a:rPr>
              <a:t>PE 3* Judges</a:t>
            </a:r>
          </a:p>
          <a:p>
            <a:r>
              <a:rPr lang="en-US" dirty="0">
                <a:latin typeface="+mj-lt"/>
              </a:rPr>
              <a:t>PE 4* Judges</a:t>
            </a:r>
          </a:p>
          <a:p>
            <a:r>
              <a:rPr lang="en-US" dirty="0">
                <a:latin typeface="+mj-lt"/>
              </a:rPr>
              <a:t>PE 5* Judges</a:t>
            </a:r>
          </a:p>
          <a:p>
            <a:pPr marL="0" indent="0">
              <a:buNone/>
            </a:pPr>
            <a:endParaRPr lang="en-US" dirty="0">
              <a:latin typeface="+mj-lt"/>
            </a:endParaRPr>
          </a:p>
          <a:p>
            <a:pPr marL="0" indent="0">
              <a:buNone/>
            </a:pPr>
            <a:r>
              <a:rPr lang="en-US" dirty="0">
                <a:latin typeface="+mj-lt"/>
              </a:rPr>
              <a:t>All the PE </a:t>
            </a:r>
            <a:r>
              <a:rPr lang="en-US" dirty="0" smtClean="0">
                <a:latin typeface="+mj-lt"/>
              </a:rPr>
              <a:t>Judges </a:t>
            </a:r>
            <a:r>
              <a:rPr lang="en-US" dirty="0">
                <a:latin typeface="+mj-lt"/>
              </a:rPr>
              <a:t>have to fulfill the FEI requirements and must be at least at Prix St. George certification (=USEF ‘R’) </a:t>
            </a:r>
            <a:r>
              <a:rPr lang="en-US" dirty="0" smtClean="0">
                <a:latin typeface="+mj-lt"/>
              </a:rPr>
              <a:t>Dressage </a:t>
            </a:r>
            <a:r>
              <a:rPr lang="en-US" dirty="0">
                <a:latin typeface="+mj-lt"/>
              </a:rPr>
              <a:t>J</a:t>
            </a:r>
            <a:r>
              <a:rPr lang="en-US" dirty="0" smtClean="0">
                <a:latin typeface="+mj-lt"/>
              </a:rPr>
              <a:t>udges </a:t>
            </a:r>
            <a:r>
              <a:rPr lang="en-US" dirty="0">
                <a:latin typeface="+mj-lt"/>
              </a:rPr>
              <a:t>in their National Federations</a:t>
            </a:r>
            <a:r>
              <a:rPr lang="en-US" dirty="0" smtClean="0">
                <a:latin typeface="+mj-lt"/>
              </a:rPr>
              <a:t>.</a:t>
            </a:r>
            <a:endParaRPr lang="en-US"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576977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PE </a:t>
            </a:r>
            <a:r>
              <a:rPr lang="nl-NL" b="1" dirty="0" smtClean="0"/>
              <a:t>FEI Stewards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Are responsible </a:t>
            </a:r>
            <a:r>
              <a:rPr lang="en-US" dirty="0">
                <a:latin typeface="+mj-lt"/>
              </a:rPr>
              <a:t>for </a:t>
            </a:r>
            <a:r>
              <a:rPr lang="en-US" dirty="0" smtClean="0">
                <a:latin typeface="+mj-lt"/>
              </a:rPr>
              <a:t>supervision and timing </a:t>
            </a:r>
            <a:r>
              <a:rPr lang="en-US" dirty="0">
                <a:latin typeface="+mj-lt"/>
              </a:rPr>
              <a:t>during the warming up </a:t>
            </a:r>
            <a:r>
              <a:rPr lang="en-US" dirty="0" smtClean="0">
                <a:latin typeface="+mj-lt"/>
              </a:rPr>
              <a:t>(trainer warms </a:t>
            </a:r>
            <a:r>
              <a:rPr lang="en-US" dirty="0">
                <a:latin typeface="+mj-lt"/>
              </a:rPr>
              <a:t>up the Grade I and II horses</a:t>
            </a:r>
            <a:r>
              <a:rPr lang="en-US" dirty="0" smtClean="0">
                <a:latin typeface="+mj-lt"/>
              </a:rPr>
              <a:t>). </a:t>
            </a:r>
          </a:p>
          <a:p>
            <a:r>
              <a:rPr lang="en-US" dirty="0" smtClean="0">
                <a:latin typeface="+mj-lt"/>
              </a:rPr>
              <a:t>Responsible for </a:t>
            </a:r>
            <a:r>
              <a:rPr lang="en-US" dirty="0">
                <a:latin typeface="+mj-lt"/>
              </a:rPr>
              <a:t>the time allowance in the warming up </a:t>
            </a:r>
            <a:r>
              <a:rPr lang="en-US" dirty="0" smtClean="0">
                <a:latin typeface="+mj-lt"/>
              </a:rPr>
              <a:t>arenas </a:t>
            </a:r>
            <a:r>
              <a:rPr lang="en-US" dirty="0">
                <a:latin typeface="+mj-lt"/>
              </a:rPr>
              <a:t>per country.</a:t>
            </a:r>
          </a:p>
          <a:p>
            <a:r>
              <a:rPr lang="en-US" dirty="0" smtClean="0">
                <a:latin typeface="+mj-lt"/>
              </a:rPr>
              <a:t>Are responsible </a:t>
            </a:r>
            <a:r>
              <a:rPr lang="en-US" dirty="0">
                <a:latin typeface="+mj-lt"/>
              </a:rPr>
              <a:t>for the </a:t>
            </a:r>
            <a:r>
              <a:rPr lang="en-US" dirty="0" smtClean="0">
                <a:latin typeface="+mj-lt"/>
              </a:rPr>
              <a:t>arenas </a:t>
            </a:r>
            <a:r>
              <a:rPr lang="en-US" dirty="0">
                <a:latin typeface="+mj-lt"/>
              </a:rPr>
              <a:t>and stables. </a:t>
            </a:r>
          </a:p>
          <a:p>
            <a:r>
              <a:rPr lang="en-US" dirty="0">
                <a:latin typeface="+mj-lt"/>
              </a:rPr>
              <a:t>Organize the Horse Inspection.</a:t>
            </a:r>
          </a:p>
          <a:p>
            <a:r>
              <a:rPr lang="en-US" dirty="0" smtClean="0">
                <a:latin typeface="+mj-lt"/>
              </a:rPr>
              <a:t>Check </a:t>
            </a:r>
            <a:r>
              <a:rPr lang="en-US" dirty="0">
                <a:latin typeface="+mj-lt"/>
              </a:rPr>
              <a:t>the correct use of the compensating aids/bits etc.</a:t>
            </a:r>
          </a:p>
          <a:p>
            <a:r>
              <a:rPr lang="en-US" dirty="0" smtClean="0">
                <a:latin typeface="+mj-lt"/>
              </a:rPr>
              <a:t>Monitor  </a:t>
            </a:r>
            <a:r>
              <a:rPr lang="en-US" dirty="0">
                <a:latin typeface="+mj-lt"/>
              </a:rPr>
              <a:t>the welfare of the horse during the whole competition.</a:t>
            </a:r>
          </a:p>
          <a:p>
            <a:r>
              <a:rPr lang="en-US" dirty="0">
                <a:latin typeface="+mj-lt"/>
              </a:rPr>
              <a:t>Coordinate with the Technical Delegate (TD) in the </a:t>
            </a:r>
            <a:r>
              <a:rPr lang="en-US" dirty="0" smtClean="0">
                <a:latin typeface="+mj-lt"/>
              </a:rPr>
              <a:t>TDs </a:t>
            </a:r>
            <a:r>
              <a:rPr lang="en-US" dirty="0">
                <a:latin typeface="+mj-lt"/>
              </a:rPr>
              <a:t>report to the FEI.</a:t>
            </a: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988959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 Technical Delegate and Classifiers</a:t>
            </a:r>
            <a:endParaRPr lang="en-US" dirty="0"/>
          </a:p>
        </p:txBody>
      </p:sp>
      <p:sp>
        <p:nvSpPr>
          <p:cNvPr id="3" name="Content Placeholder 2"/>
          <p:cNvSpPr>
            <a:spLocks noGrp="1"/>
          </p:cNvSpPr>
          <p:nvPr>
            <p:ph idx="1"/>
          </p:nvPr>
        </p:nvSpPr>
        <p:spPr/>
        <p:txBody>
          <a:bodyPr>
            <a:noAutofit/>
          </a:bodyPr>
          <a:lstStyle/>
          <a:p>
            <a:r>
              <a:rPr lang="en-US" sz="2400" dirty="0">
                <a:latin typeface="+mj-lt"/>
              </a:rPr>
              <a:t>Technical </a:t>
            </a:r>
            <a:r>
              <a:rPr lang="en-US" sz="2400" dirty="0" smtClean="0">
                <a:latin typeface="+mj-lt"/>
              </a:rPr>
              <a:t>Delegate works </a:t>
            </a:r>
            <a:r>
              <a:rPr lang="en-US" sz="2400" dirty="0">
                <a:latin typeface="+mj-lt"/>
              </a:rPr>
              <a:t>closely together with the Organizers and other </a:t>
            </a:r>
            <a:r>
              <a:rPr lang="en-US" sz="2400" dirty="0" smtClean="0">
                <a:latin typeface="+mj-lt"/>
              </a:rPr>
              <a:t>Officials before </a:t>
            </a:r>
            <a:r>
              <a:rPr lang="en-US" sz="2400" dirty="0">
                <a:latin typeface="+mj-lt"/>
              </a:rPr>
              <a:t>and during the Event. </a:t>
            </a:r>
            <a:r>
              <a:rPr lang="en-US" sz="2400" dirty="0" smtClean="0">
                <a:latin typeface="+mj-lt"/>
              </a:rPr>
              <a:t>Will </a:t>
            </a:r>
            <a:r>
              <a:rPr lang="en-US" sz="2400" dirty="0">
                <a:latin typeface="+mj-lt"/>
              </a:rPr>
              <a:t>report to the FEI</a:t>
            </a:r>
            <a:r>
              <a:rPr lang="en-US" sz="2400" dirty="0" smtClean="0">
                <a:latin typeface="+mj-lt"/>
              </a:rPr>
              <a:t>.</a:t>
            </a:r>
          </a:p>
          <a:p>
            <a:endParaRPr lang="en-US" sz="2400" dirty="0">
              <a:latin typeface="+mj-lt"/>
            </a:endParaRPr>
          </a:p>
          <a:p>
            <a:r>
              <a:rPr lang="en-US" sz="2400" dirty="0">
                <a:latin typeface="+mj-lt"/>
              </a:rPr>
              <a:t>Technical Delegate will be appointed by the OC/ FEI and is present at all the International competitions</a:t>
            </a:r>
            <a:r>
              <a:rPr lang="en-US" sz="2400" dirty="0" smtClean="0">
                <a:latin typeface="+mj-lt"/>
              </a:rPr>
              <a:t>.</a:t>
            </a:r>
            <a:r>
              <a:rPr lang="en-US" sz="2400" dirty="0">
                <a:latin typeface="+mj-lt"/>
              </a:rPr>
              <a:t> </a:t>
            </a:r>
            <a:endParaRPr lang="en-US" sz="2400" dirty="0" smtClean="0">
              <a:latin typeface="+mj-lt"/>
            </a:endParaRPr>
          </a:p>
          <a:p>
            <a:endParaRPr lang="en-US" sz="2400" dirty="0" smtClean="0">
              <a:latin typeface="+mj-lt"/>
            </a:endParaRPr>
          </a:p>
          <a:p>
            <a:r>
              <a:rPr lang="en-US" sz="2400" dirty="0" smtClean="0">
                <a:latin typeface="+mj-lt"/>
              </a:rPr>
              <a:t>Classifiers classify athletes into the correct sport class prior to competition and inspection.</a:t>
            </a:r>
            <a:r>
              <a:rPr lang="en-US" sz="2400" dirty="0">
                <a:latin typeface="+mj-lt"/>
              </a:rPr>
              <a:t>  Once all the classifications are completed, the classifiers work with the other show officials to ensure a fair competition</a:t>
            </a:r>
            <a:r>
              <a:rPr lang="en-US" sz="2400" dirty="0" smtClean="0">
                <a:latin typeface="+mj-lt"/>
              </a:rPr>
              <a:t>.</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385653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 </a:t>
            </a:r>
            <a:br>
              <a:rPr lang="en-US" b="1" dirty="0"/>
            </a:br>
            <a:endParaRPr lang="en-US"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a:buFont typeface="+mj-lt"/>
              <a:buAutoNum type="arabicPeriod"/>
            </a:pPr>
            <a:r>
              <a:rPr lang="en-US" dirty="0">
                <a:latin typeface="+mj-lt"/>
              </a:rPr>
              <a:t>To develop a foundational understanding of National and International competition in Para-Equestrian </a:t>
            </a:r>
            <a:r>
              <a:rPr lang="en-US" dirty="0" smtClean="0">
                <a:latin typeface="+mj-lt"/>
              </a:rPr>
              <a:t>Sports, specifically Para-Dressage &amp; Para-Driving.</a:t>
            </a:r>
            <a:endParaRPr lang="en-US" dirty="0">
              <a:latin typeface="+mj-lt"/>
            </a:endParaRPr>
          </a:p>
          <a:p>
            <a:pPr>
              <a:buFont typeface="+mj-lt"/>
              <a:buAutoNum type="arabicPeriod"/>
            </a:pPr>
            <a:endParaRPr lang="en-US" dirty="0">
              <a:latin typeface="+mj-lt"/>
            </a:endParaRPr>
          </a:p>
          <a:p>
            <a:pPr>
              <a:buFont typeface="+mj-lt"/>
              <a:buAutoNum type="arabicPeriod"/>
            </a:pPr>
            <a:r>
              <a:rPr lang="en-US" dirty="0">
                <a:latin typeface="+mj-lt"/>
              </a:rPr>
              <a:t>To raise awareness among riding schools, therapeutic riding centers, veteran service organizations and adaptive sport clubs about </a:t>
            </a:r>
            <a:r>
              <a:rPr lang="en-US" dirty="0" smtClean="0">
                <a:latin typeface="+mj-lt"/>
              </a:rPr>
              <a:t>these </a:t>
            </a:r>
            <a:r>
              <a:rPr lang="en-US" dirty="0">
                <a:latin typeface="+mj-lt"/>
              </a:rPr>
              <a:t>exciting Paralympic </a:t>
            </a:r>
            <a:r>
              <a:rPr lang="en-US" dirty="0" smtClean="0">
                <a:latin typeface="+mj-lt"/>
              </a:rPr>
              <a:t>and International equestrian sports </a:t>
            </a:r>
            <a:r>
              <a:rPr lang="en-US" dirty="0">
                <a:latin typeface="+mj-lt"/>
              </a:rPr>
              <a:t>as a competitive pursuit beyond equine-assisted therapy or recreation. </a:t>
            </a:r>
          </a:p>
          <a:p>
            <a:pPr marL="457200" indent="-457200">
              <a:buFont typeface="+mj-lt"/>
              <a:buAutoNum type="arabicPeriod"/>
            </a:pPr>
            <a:endParaRPr lang="en-US" dirty="0">
              <a:latin typeface="+mj-lt"/>
            </a:endParaRPr>
          </a:p>
          <a:p>
            <a:pPr>
              <a:buFont typeface="+mj-lt"/>
              <a:buAutoNum type="arabicPeriod"/>
            </a:pPr>
            <a:r>
              <a:rPr lang="en-US" dirty="0">
                <a:latin typeface="+mj-lt"/>
              </a:rPr>
              <a:t>Connect emerging coaches and athletes to the USEF/USPEA </a:t>
            </a:r>
            <a:r>
              <a:rPr lang="en-US" i="1" dirty="0">
                <a:latin typeface="+mj-lt"/>
              </a:rPr>
              <a:t>International Para-Equestrian Dressage Centers of Excellence </a:t>
            </a:r>
            <a:r>
              <a:rPr lang="en-US" dirty="0">
                <a:latin typeface="+mj-lt"/>
              </a:rPr>
              <a:t>which provide training clinics, educational symposia, and access to international para-dressage coaching experts.</a:t>
            </a:r>
          </a:p>
          <a:p>
            <a:pPr>
              <a:buFont typeface="+mj-lt"/>
              <a:buAutoNum type="arabicPeriod"/>
            </a:pPr>
            <a:endParaRPr lang="en-US" dirty="0">
              <a:latin typeface="+mj-lt"/>
            </a:endParaRPr>
          </a:p>
          <a:p>
            <a:pPr>
              <a:buFont typeface="+mj-lt"/>
              <a:buAutoNum type="arabicPeriod"/>
            </a:pPr>
            <a:r>
              <a:rPr lang="en-US" dirty="0">
                <a:latin typeface="+mj-lt"/>
              </a:rPr>
              <a:t>Encourage para-eligible veterans to participate in </a:t>
            </a:r>
            <a:r>
              <a:rPr lang="en-US" dirty="0" smtClean="0">
                <a:latin typeface="+mj-lt"/>
              </a:rPr>
              <a:t>the Department of Veterans Affairs’</a:t>
            </a:r>
            <a:r>
              <a:rPr lang="en-US" i="1" dirty="0" smtClean="0">
                <a:latin typeface="+mj-lt"/>
              </a:rPr>
              <a:t> </a:t>
            </a:r>
            <a:r>
              <a:rPr lang="en-US" i="1" dirty="0">
                <a:latin typeface="+mj-lt"/>
              </a:rPr>
              <a:t>Veteran Assistance Program for Paralympic Athletes </a:t>
            </a:r>
            <a:r>
              <a:rPr lang="en-US" dirty="0">
                <a:latin typeface="+mj-lt"/>
              </a:rPr>
              <a:t>with trained, knowledgeable coaching support.</a:t>
            </a: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4221834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t>Para Dressage Rules</a:t>
            </a:r>
            <a:r>
              <a:rPr lang="en-US" b="1" dirty="0"/>
              <a:t> </a:t>
            </a:r>
            <a:r>
              <a:rPr lang="en-US" b="1" dirty="0" smtClean="0"/>
              <a:t/>
            </a:r>
            <a:br>
              <a:rPr lang="en-US" b="1" dirty="0" smtClean="0"/>
            </a:br>
            <a:r>
              <a:rPr lang="en-US" sz="3600" b="1" dirty="0" smtClean="0"/>
              <a:t>Highlights</a:t>
            </a:r>
            <a:r>
              <a:rPr lang="en-US" b="1" dirty="0" smtClean="0"/>
              <a:t/>
            </a:r>
            <a:br>
              <a:rPr lang="en-US" b="1" dirty="0" smtClean="0"/>
            </a:br>
            <a:r>
              <a:rPr lang="en-US" sz="1600" b="1" dirty="0" smtClean="0"/>
              <a:t>FEI &amp; USDF Rules are updated annually.  Check accordingly.</a:t>
            </a:r>
            <a:endParaRPr lang="en-US" sz="16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2057400"/>
            <a:ext cx="4648200" cy="3486148"/>
          </a:xfrm>
        </p:spPr>
      </p:pic>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4102738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cs typeface="Times New Roman" pitchFamily="18" charset="0"/>
              </a:rPr>
              <a:t>Dressage Tests </a:t>
            </a:r>
            <a:r>
              <a:rPr lang="en-GB" i="1" dirty="0">
                <a:cs typeface="Times New Roman" pitchFamily="18" charset="0"/>
              </a:rPr>
              <a:t/>
            </a:r>
            <a:br>
              <a:rPr lang="en-GB" i="1" dirty="0">
                <a:cs typeface="Times New Roman" pitchFamily="18" charset="0"/>
              </a:rPr>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pPr algn="just" eaLnBrk="0" hangingPunct="0">
              <a:tabLst>
                <a:tab pos="1238250" algn="l"/>
              </a:tabLst>
            </a:pPr>
            <a:r>
              <a:rPr lang="en-GB" i="1" dirty="0" smtClean="0">
                <a:latin typeface="+mj-lt"/>
                <a:cs typeface="Times New Roman" pitchFamily="18" charset="0"/>
              </a:rPr>
              <a:t>In </a:t>
            </a:r>
            <a:r>
              <a:rPr lang="en-GB" i="1" dirty="0">
                <a:latin typeface="+mj-lt"/>
                <a:cs typeface="Times New Roman" pitchFamily="18" charset="0"/>
              </a:rPr>
              <a:t>Grade I tests: </a:t>
            </a:r>
            <a:r>
              <a:rPr lang="en-GB" dirty="0">
                <a:latin typeface="+mj-lt"/>
                <a:cs typeface="Times New Roman" pitchFamily="18" charset="0"/>
              </a:rPr>
              <a:t>athletes compete at walk. </a:t>
            </a:r>
          </a:p>
          <a:p>
            <a:pPr algn="just" eaLnBrk="0" hangingPunct="0">
              <a:tabLst>
                <a:tab pos="1238250" algn="l"/>
              </a:tabLst>
            </a:pPr>
            <a:r>
              <a:rPr lang="en-GB" i="1" dirty="0" smtClean="0">
                <a:latin typeface="+mj-lt"/>
                <a:cs typeface="Times New Roman" pitchFamily="18" charset="0"/>
              </a:rPr>
              <a:t>In </a:t>
            </a:r>
            <a:r>
              <a:rPr lang="en-GB" i="1" dirty="0">
                <a:latin typeface="+mj-lt"/>
                <a:cs typeface="Times New Roman" pitchFamily="18" charset="0"/>
              </a:rPr>
              <a:t>Grade II tests: </a:t>
            </a:r>
            <a:r>
              <a:rPr lang="en-GB" dirty="0">
                <a:latin typeface="+mj-lt"/>
                <a:cs typeface="Times New Roman" pitchFamily="18" charset="0"/>
              </a:rPr>
              <a:t>athletes compete at walk and trot. </a:t>
            </a:r>
            <a:endParaRPr lang="en-GB" dirty="0">
              <a:latin typeface="+mj-lt"/>
            </a:endParaRPr>
          </a:p>
          <a:p>
            <a:pPr lvl="1" algn="just" eaLnBrk="0" hangingPunct="0">
              <a:tabLst>
                <a:tab pos="1238250" algn="l"/>
              </a:tabLst>
            </a:pPr>
            <a:r>
              <a:rPr lang="en-GB" dirty="0">
                <a:latin typeface="+mj-lt"/>
                <a:cs typeface="Times New Roman" pitchFamily="18" charset="0"/>
              </a:rPr>
              <a:t>Grade I and II may be combined when they are less than 4 entries in either class. Each grade rides its own </a:t>
            </a:r>
            <a:r>
              <a:rPr lang="en-GB" dirty="0" smtClean="0">
                <a:latin typeface="+mj-lt"/>
                <a:cs typeface="Times New Roman" pitchFamily="18" charset="0"/>
              </a:rPr>
              <a:t>test</a:t>
            </a:r>
            <a:r>
              <a:rPr lang="en-GB" dirty="0">
                <a:latin typeface="+mj-lt"/>
                <a:cs typeface="Times New Roman" pitchFamily="18" charset="0"/>
              </a:rPr>
              <a:t>, and the result is calculated by comparing percentages.</a:t>
            </a:r>
            <a:endParaRPr lang="en-GB" dirty="0">
              <a:latin typeface="+mj-lt"/>
            </a:endParaRPr>
          </a:p>
          <a:p>
            <a:pPr algn="just" eaLnBrk="0" hangingPunct="0">
              <a:tabLst>
                <a:tab pos="1238250" algn="l"/>
              </a:tabLst>
            </a:pPr>
            <a:r>
              <a:rPr lang="en-GB" i="1" dirty="0">
                <a:latin typeface="+mj-lt"/>
                <a:cs typeface="Times New Roman" pitchFamily="18" charset="0"/>
              </a:rPr>
              <a:t>In Grade III tests: </a:t>
            </a:r>
            <a:r>
              <a:rPr lang="en-GB" dirty="0">
                <a:latin typeface="+mj-lt"/>
                <a:cs typeface="Times New Roman" pitchFamily="18" charset="0"/>
              </a:rPr>
              <a:t>athletes compete at walk and trot. </a:t>
            </a:r>
            <a:endParaRPr lang="en-GB" dirty="0">
              <a:latin typeface="+mj-lt"/>
            </a:endParaRPr>
          </a:p>
          <a:p>
            <a:pPr algn="just" eaLnBrk="0" hangingPunct="0">
              <a:tabLst>
                <a:tab pos="1238250" algn="l"/>
              </a:tabLst>
            </a:pPr>
            <a:r>
              <a:rPr lang="en-GB" i="1" dirty="0">
                <a:latin typeface="+mj-lt"/>
                <a:cs typeface="Times New Roman" pitchFamily="18" charset="0"/>
              </a:rPr>
              <a:t>In Grade IV tests: </a:t>
            </a:r>
            <a:r>
              <a:rPr lang="en-GB" dirty="0">
                <a:latin typeface="+mj-lt"/>
                <a:cs typeface="Times New Roman" pitchFamily="18" charset="0"/>
              </a:rPr>
              <a:t>athletes compete at walk, trot with lateral work, and canter. </a:t>
            </a:r>
            <a:endParaRPr lang="en-GB" dirty="0">
              <a:latin typeface="+mj-lt"/>
            </a:endParaRPr>
          </a:p>
          <a:p>
            <a:pPr algn="just" eaLnBrk="0" hangingPunct="0">
              <a:tabLst>
                <a:tab pos="1238250" algn="l"/>
              </a:tabLst>
            </a:pPr>
            <a:r>
              <a:rPr lang="en-GB" i="1" dirty="0">
                <a:latin typeface="+mj-lt"/>
                <a:cs typeface="Times New Roman" pitchFamily="18" charset="0"/>
              </a:rPr>
              <a:t>In Grade V tests: </a:t>
            </a:r>
            <a:r>
              <a:rPr lang="en-GB" dirty="0">
                <a:latin typeface="+mj-lt"/>
                <a:cs typeface="Times New Roman" pitchFamily="18" charset="0"/>
              </a:rPr>
              <a:t>athletes compete at walk, trot and canter with lateral work. </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946817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Schooling of Horses</a:t>
            </a:r>
            <a:br>
              <a:rPr lang="en-US" b="1" dirty="0" smtClean="0"/>
            </a:br>
            <a:r>
              <a:rPr lang="en-GB" sz="2000" b="1" dirty="0">
                <a:cs typeface="Times New Roman" pitchFamily="18" charset="0"/>
              </a:rPr>
              <a:t>at Competitions</a:t>
            </a:r>
            <a:endParaRPr lang="en-US" sz="2000" b="1" dirty="0"/>
          </a:p>
        </p:txBody>
      </p:sp>
      <p:sp>
        <p:nvSpPr>
          <p:cNvPr id="3" name="Content Placeholder 2"/>
          <p:cNvSpPr>
            <a:spLocks noGrp="1"/>
          </p:cNvSpPr>
          <p:nvPr>
            <p:ph idx="1"/>
          </p:nvPr>
        </p:nvSpPr>
        <p:spPr/>
        <p:txBody>
          <a:bodyPr/>
          <a:lstStyle/>
          <a:p>
            <a:pPr lvl="1" algn="just" eaLnBrk="0" hangingPunct="0">
              <a:buFont typeface="Arial" panose="020B0604020202020204" pitchFamily="34" charset="0"/>
              <a:buChar char="•"/>
              <a:tabLst>
                <a:tab pos="858838" algn="l"/>
                <a:tab pos="1238250" algn="l"/>
              </a:tabLst>
            </a:pPr>
            <a:r>
              <a:rPr lang="en-GB" sz="2000" dirty="0" smtClean="0">
                <a:latin typeface="+mj-lt"/>
                <a:cs typeface="Times New Roman" pitchFamily="18" charset="0"/>
              </a:rPr>
              <a:t>For </a:t>
            </a:r>
            <a:r>
              <a:rPr lang="en-GB" sz="2000" dirty="0">
                <a:latin typeface="+mj-lt"/>
                <a:cs typeface="Times New Roman" pitchFamily="18" charset="0"/>
              </a:rPr>
              <a:t>safety reasons, riding is not permitted in an arena where </a:t>
            </a:r>
            <a:r>
              <a:rPr lang="en-US" sz="2000" dirty="0">
                <a:latin typeface="+mj-lt"/>
                <a:cs typeface="Times New Roman" pitchFamily="18" charset="0"/>
              </a:rPr>
              <a:t>lunging</a:t>
            </a:r>
            <a:r>
              <a:rPr lang="en-GB" sz="2000" dirty="0">
                <a:latin typeface="+mj-lt"/>
                <a:cs typeface="Times New Roman" pitchFamily="18" charset="0"/>
              </a:rPr>
              <a:t> is taking place.</a:t>
            </a:r>
            <a:endParaRPr lang="en-GB" sz="2000" dirty="0">
              <a:latin typeface="+mj-lt"/>
            </a:endParaRPr>
          </a:p>
          <a:p>
            <a:pPr lvl="1" algn="just" eaLnBrk="0" hangingPunct="0">
              <a:buFont typeface="Arial" panose="020B0604020202020204" pitchFamily="34" charset="0"/>
              <a:buChar char="•"/>
              <a:tabLst>
                <a:tab pos="858838" algn="l"/>
                <a:tab pos="1238250" algn="l"/>
              </a:tabLst>
            </a:pPr>
            <a:r>
              <a:rPr lang="en-GB" sz="2000" b="1" dirty="0">
                <a:latin typeface="+mj-lt"/>
                <a:cs typeface="Times New Roman" pitchFamily="18" charset="0"/>
              </a:rPr>
              <a:t>Horses for Grades I, II and III</a:t>
            </a:r>
            <a:r>
              <a:rPr lang="en-GB" sz="2000" dirty="0">
                <a:latin typeface="+mj-lt"/>
                <a:cs typeface="Times New Roman" pitchFamily="18" charset="0"/>
              </a:rPr>
              <a:t> may be ridden for up to 30 min per day by the trainer/coach or another rider designated. An Official Steward must be present. Horses for Grades I, II, III may not be trained for the 15 min before they enter the competition arena to perform their Dressage test. </a:t>
            </a:r>
            <a:endParaRPr lang="en-GB" sz="2000" dirty="0">
              <a:latin typeface="+mj-lt"/>
            </a:endParaRPr>
          </a:p>
          <a:p>
            <a:pPr lvl="1" algn="just" eaLnBrk="0" hangingPunct="0">
              <a:buFont typeface="Arial" panose="020B0604020202020204" pitchFamily="34" charset="0"/>
              <a:buChar char="•"/>
              <a:tabLst>
                <a:tab pos="858838" algn="l"/>
                <a:tab pos="1238250" algn="l"/>
              </a:tabLst>
            </a:pPr>
            <a:r>
              <a:rPr lang="en-GB" sz="2000" b="1" dirty="0">
                <a:latin typeface="+mj-lt"/>
                <a:cs typeface="Times New Roman" pitchFamily="18" charset="0"/>
              </a:rPr>
              <a:t>Horses for Grades IV and V</a:t>
            </a:r>
            <a:r>
              <a:rPr lang="en-GB" sz="2000" dirty="0">
                <a:latin typeface="+mj-lt"/>
                <a:cs typeface="Times New Roman" pitchFamily="18" charset="0"/>
              </a:rPr>
              <a:t> may only be schooled by the athlete competing on that horse. </a:t>
            </a:r>
            <a:endParaRPr lang="en-GB" sz="2000" dirty="0">
              <a:latin typeface="+mj-lt"/>
            </a:endParaRPr>
          </a:p>
          <a:p>
            <a:pPr lvl="1" algn="just" eaLnBrk="0" hangingPunct="0">
              <a:buFont typeface="Arial" panose="020B0604020202020204" pitchFamily="34" charset="0"/>
              <a:buChar char="•"/>
              <a:tabLst>
                <a:tab pos="858838" algn="l"/>
                <a:tab pos="1238250" algn="l"/>
              </a:tabLst>
            </a:pPr>
            <a:r>
              <a:rPr lang="en-GB" sz="2000" dirty="0">
                <a:latin typeface="+mj-lt"/>
                <a:cs typeface="Times New Roman" pitchFamily="18" charset="0"/>
              </a:rPr>
              <a:t>No horse may be schooled </a:t>
            </a:r>
            <a:r>
              <a:rPr lang="en-GB" sz="2000" dirty="0" smtClean="0">
                <a:latin typeface="+mj-lt"/>
                <a:cs typeface="Times New Roman" pitchFamily="18" charset="0"/>
              </a:rPr>
              <a:t>outside </a:t>
            </a:r>
            <a:r>
              <a:rPr lang="en-GB" sz="2000" dirty="0">
                <a:latin typeface="+mj-lt"/>
                <a:cs typeface="Times New Roman" pitchFamily="18" charset="0"/>
              </a:rPr>
              <a:t>the designated schooling times (and areas) without the permission of the Technical Delegate or Chief Steward.</a:t>
            </a:r>
            <a:endParaRPr lang="en-GB" sz="2000" dirty="0">
              <a:latin typeface="+mj-lt"/>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1340246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Friendly/Companion Horse</a:t>
            </a:r>
            <a:br>
              <a:rPr lang="en-US" b="1" dirty="0" smtClean="0"/>
            </a:br>
            <a:r>
              <a:rPr lang="en-GB" sz="2000" b="1" dirty="0">
                <a:cs typeface="Times New Roman" pitchFamily="18" charset="0"/>
              </a:rPr>
              <a:t>at Competitions</a:t>
            </a:r>
            <a:r>
              <a:rPr lang="en-US" sz="2000" b="1" dirty="0" smtClean="0"/>
              <a:t> </a:t>
            </a:r>
            <a:endParaRPr lang="en-US" sz="2000" b="1" dirty="0"/>
          </a:p>
        </p:txBody>
      </p:sp>
      <p:sp>
        <p:nvSpPr>
          <p:cNvPr id="3" name="Content Placeholder 2"/>
          <p:cNvSpPr>
            <a:spLocks noGrp="1"/>
          </p:cNvSpPr>
          <p:nvPr>
            <p:ph idx="1"/>
          </p:nvPr>
        </p:nvSpPr>
        <p:spPr>
          <a:xfrm>
            <a:off x="609600" y="1600201"/>
            <a:ext cx="8001000" cy="3200400"/>
          </a:xfrm>
        </p:spPr>
        <p:txBody>
          <a:bodyPr/>
          <a:lstStyle/>
          <a:p>
            <a:endParaRPr lang="en-US" dirty="0" smtClean="0">
              <a:latin typeface="+mj-lt"/>
            </a:endParaRPr>
          </a:p>
          <a:p>
            <a:pPr marL="0" indent="0">
              <a:buNone/>
            </a:pPr>
            <a:r>
              <a:rPr lang="en-US" dirty="0" smtClean="0">
                <a:latin typeface="+mj-lt"/>
              </a:rPr>
              <a:t>A “friendly horse” (companion horse) is allowed to stand adjacent to the arena during competitions for Grades 1 through 3.</a:t>
            </a:r>
          </a:p>
          <a:p>
            <a:endParaRPr lang="en-US"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636640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Use of Voice</a:t>
            </a:r>
            <a:br>
              <a:rPr lang="en-US" b="1" dirty="0" smtClean="0"/>
            </a:br>
            <a:r>
              <a:rPr lang="en-GB" sz="2200" b="1" dirty="0">
                <a:cs typeface="Times New Roman" pitchFamily="18" charset="0"/>
              </a:rPr>
              <a:t>at Competitions</a:t>
            </a:r>
            <a:endParaRPr lang="en-US" sz="2200" b="1" dirty="0"/>
          </a:p>
        </p:txBody>
      </p:sp>
      <p:sp>
        <p:nvSpPr>
          <p:cNvPr id="3" name="Content Placeholder 2"/>
          <p:cNvSpPr>
            <a:spLocks noGrp="1"/>
          </p:cNvSpPr>
          <p:nvPr>
            <p:ph idx="1"/>
          </p:nvPr>
        </p:nvSpPr>
        <p:spPr>
          <a:xfrm>
            <a:off x="457200" y="1828800"/>
            <a:ext cx="8229600" cy="4297363"/>
          </a:xfrm>
        </p:spPr>
        <p:txBody>
          <a:bodyPr>
            <a:normAutofit/>
          </a:bodyPr>
          <a:lstStyle/>
          <a:p>
            <a:pPr algn="just" eaLnBrk="0" hangingPunct="0">
              <a:tabLst>
                <a:tab pos="1238250" algn="l"/>
              </a:tabLst>
            </a:pPr>
            <a:r>
              <a:rPr lang="en-GB" sz="2800" dirty="0">
                <a:latin typeface="+mj-lt"/>
                <a:cs typeface="Times New Roman" pitchFamily="18" charset="0"/>
              </a:rPr>
              <a:t>Athletes in Grades I, II and III may use their voice as an aid, </a:t>
            </a:r>
            <a:r>
              <a:rPr lang="en-GB" sz="2800" dirty="0" smtClean="0">
                <a:latin typeface="+mj-lt"/>
                <a:cs typeface="Times New Roman" pitchFamily="18" charset="0"/>
              </a:rPr>
              <a:t>while </a:t>
            </a:r>
            <a:r>
              <a:rPr lang="en-GB" sz="2800" dirty="0">
                <a:latin typeface="+mj-lt"/>
                <a:cs typeface="Times New Roman" pitchFamily="18" charset="0"/>
              </a:rPr>
              <a:t>riding in their allocated </a:t>
            </a:r>
            <a:r>
              <a:rPr lang="en-GB" sz="2800" dirty="0" smtClean="0">
                <a:latin typeface="+mj-lt"/>
                <a:cs typeface="Times New Roman" pitchFamily="18" charset="0"/>
              </a:rPr>
              <a:t>grade</a:t>
            </a:r>
            <a:r>
              <a:rPr lang="en-GB" sz="2800" dirty="0">
                <a:latin typeface="+mj-lt"/>
                <a:cs typeface="Times New Roman" pitchFamily="18" charset="0"/>
              </a:rPr>
              <a:t>, provided they do so in moderation. Athletes in Grades IV and V may not use the voice, unless stated as a compensating aid. </a:t>
            </a:r>
            <a:endParaRPr lang="en-GB" sz="2800" dirty="0" smtClean="0">
              <a:latin typeface="+mj-lt"/>
              <a:cs typeface="Times New Roman" pitchFamily="18" charset="0"/>
            </a:endParaRPr>
          </a:p>
          <a:p>
            <a:pPr algn="just" eaLnBrk="0" hangingPunct="0">
              <a:tabLst>
                <a:tab pos="1238250" algn="l"/>
              </a:tabLst>
            </a:pPr>
            <a:endParaRPr lang="en-GB" sz="2800" dirty="0">
              <a:latin typeface="+mj-lt"/>
              <a:cs typeface="Times New Roman" pitchFamily="18" charset="0"/>
            </a:endParaRPr>
          </a:p>
          <a:p>
            <a:pPr algn="just" eaLnBrk="0" hangingPunct="0">
              <a:tabLst>
                <a:tab pos="1238250" algn="l"/>
              </a:tabLst>
            </a:pPr>
            <a:r>
              <a:rPr lang="en-GB" sz="2800" dirty="0">
                <a:latin typeface="+mj-lt"/>
                <a:cs typeface="Times New Roman" pitchFamily="18" charset="0"/>
              </a:rPr>
              <a:t>Once a test has started, the athlete shall not speak to any other person.</a:t>
            </a:r>
            <a:endParaRPr lang="en-GB" sz="2800"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4217452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cs typeface="Times New Roman" pitchFamily="18" charset="0"/>
              </a:rPr>
              <a:t>Maximum Competitions </a:t>
            </a:r>
            <a:r>
              <a:rPr lang="en-GB" b="1" dirty="0" smtClean="0">
                <a:cs typeface="Times New Roman" pitchFamily="18" charset="0"/>
              </a:rPr>
              <a:t>Per </a:t>
            </a:r>
            <a:r>
              <a:rPr lang="en-GB" b="1" dirty="0">
                <a:cs typeface="Times New Roman" pitchFamily="18" charset="0"/>
              </a:rPr>
              <a:t>D</a:t>
            </a:r>
            <a:r>
              <a:rPr lang="en-GB" b="1" dirty="0" smtClean="0">
                <a:cs typeface="Times New Roman" pitchFamily="18" charset="0"/>
              </a:rPr>
              <a:t>ay </a:t>
            </a:r>
            <a:r>
              <a:rPr lang="en-GB" dirty="0"/>
              <a:t/>
            </a:r>
            <a:br>
              <a:rPr lang="en-GB" dirty="0"/>
            </a:br>
            <a:endParaRPr lang="en-US" dirty="0"/>
          </a:p>
        </p:txBody>
      </p:sp>
      <p:sp>
        <p:nvSpPr>
          <p:cNvPr id="3" name="Content Placeholder 2"/>
          <p:cNvSpPr>
            <a:spLocks noGrp="1"/>
          </p:cNvSpPr>
          <p:nvPr>
            <p:ph idx="1"/>
          </p:nvPr>
        </p:nvSpPr>
        <p:spPr>
          <a:xfrm>
            <a:off x="457200" y="1066800"/>
            <a:ext cx="4038600" cy="4572000"/>
          </a:xfrm>
        </p:spPr>
        <p:txBody>
          <a:bodyPr>
            <a:normAutofit fontScale="85000" lnSpcReduction="10000"/>
          </a:bodyPr>
          <a:lstStyle/>
          <a:p>
            <a:pPr algn="just" eaLnBrk="0" hangingPunct="0">
              <a:tabLst>
                <a:tab pos="1238250" algn="l"/>
              </a:tabLst>
            </a:pPr>
            <a:r>
              <a:rPr lang="en-GB" u="sng" dirty="0" smtClean="0">
                <a:latin typeface="+mj-lt"/>
                <a:cs typeface="Times New Roman" pitchFamily="18" charset="0"/>
              </a:rPr>
              <a:t>Athletes</a:t>
            </a:r>
            <a:r>
              <a:rPr lang="en-GB" dirty="0">
                <a:latin typeface="+mj-lt"/>
                <a:cs typeface="Times New Roman" pitchFamily="18" charset="0"/>
              </a:rPr>
              <a:t>: a maximum of 2 tests per day per </a:t>
            </a:r>
            <a:r>
              <a:rPr lang="en-GB" dirty="0" smtClean="0">
                <a:latin typeface="+mj-lt"/>
                <a:cs typeface="Times New Roman" pitchFamily="18" charset="0"/>
              </a:rPr>
              <a:t>horse.</a:t>
            </a:r>
            <a:endParaRPr lang="en-GB" dirty="0">
              <a:latin typeface="+mj-lt"/>
              <a:cs typeface="Times New Roman" pitchFamily="18" charset="0"/>
            </a:endParaRPr>
          </a:p>
          <a:p>
            <a:pPr algn="just" eaLnBrk="0" hangingPunct="0">
              <a:tabLst>
                <a:tab pos="1238250" algn="l"/>
              </a:tabLst>
            </a:pPr>
            <a:r>
              <a:rPr lang="en-GB" dirty="0">
                <a:latin typeface="+mj-lt"/>
                <a:cs typeface="Times New Roman" pitchFamily="18" charset="0"/>
              </a:rPr>
              <a:t>Major championships: no athlete may ride more than one horse in competition.</a:t>
            </a:r>
            <a:endParaRPr lang="en-GB" dirty="0">
              <a:latin typeface="+mj-lt"/>
            </a:endParaRPr>
          </a:p>
          <a:p>
            <a:pPr algn="just" eaLnBrk="0" hangingPunct="0">
              <a:tabLst>
                <a:tab pos="1238250" algn="l"/>
              </a:tabLst>
            </a:pPr>
            <a:r>
              <a:rPr lang="en-GB" dirty="0">
                <a:latin typeface="+mj-lt"/>
                <a:cs typeface="Times New Roman" pitchFamily="18" charset="0"/>
              </a:rPr>
              <a:t>All other competitions: one athlete may ride 2 horses in their Grade.</a:t>
            </a:r>
            <a:endParaRPr lang="en-GB" dirty="0">
              <a:latin typeface="+mj-lt"/>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43425" y="1628775"/>
            <a:ext cx="4495800" cy="3371850"/>
          </a:xfrm>
          <a:prstGeom prst="rect">
            <a:avLst/>
          </a:prstGeom>
        </p:spPr>
      </p:pic>
    </p:spTree>
    <p:extLst>
      <p:ext uri="{BB962C8B-B14F-4D97-AF65-F5344CB8AC3E}">
        <p14:creationId xmlns:p14="http://schemas.microsoft.com/office/powerpoint/2010/main" val="3170005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Compensating Aids - Defined</a:t>
            </a:r>
            <a:endParaRPr lang="en-US" b="1" dirty="0"/>
          </a:p>
        </p:txBody>
      </p:sp>
      <p:sp>
        <p:nvSpPr>
          <p:cNvPr id="3" name="Content Placeholder 2"/>
          <p:cNvSpPr>
            <a:spLocks noGrp="1"/>
          </p:cNvSpPr>
          <p:nvPr>
            <p:ph idx="1"/>
          </p:nvPr>
        </p:nvSpPr>
        <p:spPr>
          <a:xfrm>
            <a:off x="457200" y="1447800"/>
            <a:ext cx="8229600" cy="4267201"/>
          </a:xfrm>
        </p:spPr>
        <p:txBody>
          <a:bodyPr>
            <a:normAutofit fontScale="70000" lnSpcReduction="20000"/>
          </a:bodyPr>
          <a:lstStyle/>
          <a:p>
            <a:pPr marL="0" lvl="0" indent="0" eaLnBrk="0" fontAlgn="base" hangingPunct="0">
              <a:spcBef>
                <a:spcPct val="0"/>
              </a:spcBef>
              <a:spcAft>
                <a:spcPct val="0"/>
              </a:spcAft>
              <a:buNone/>
              <a:tabLst>
                <a:tab pos="676275" algn="l"/>
              </a:tabLst>
            </a:pPr>
            <a:r>
              <a:rPr lang="en-GB" altLang="zh-CN" dirty="0" smtClean="0">
                <a:solidFill>
                  <a:schemeClr val="bg2"/>
                </a:solidFill>
                <a:latin typeface="+mj-lt"/>
                <a:ea typeface="SimSun" pitchFamily="2" charset="-122"/>
                <a:cs typeface="Arial" pitchFamily="34" charset="0"/>
              </a:rPr>
              <a:t>Compensating aids are </a:t>
            </a:r>
            <a:r>
              <a:rPr lang="en-GB" altLang="zh-CN" dirty="0">
                <a:solidFill>
                  <a:schemeClr val="bg2"/>
                </a:solidFill>
                <a:latin typeface="+mj-lt"/>
                <a:ea typeface="SimSun" pitchFamily="2" charset="-122"/>
                <a:cs typeface="Arial" pitchFamily="34" charset="0"/>
              </a:rPr>
              <a:t>used to compensate for the physical or sensory limitation resulting from </a:t>
            </a:r>
            <a:r>
              <a:rPr lang="en-GB" altLang="zh-CN" dirty="0" smtClean="0">
                <a:solidFill>
                  <a:schemeClr val="bg2"/>
                </a:solidFill>
                <a:latin typeface="+mj-lt"/>
                <a:ea typeface="SimSun" pitchFamily="2" charset="-122"/>
                <a:cs typeface="Arial" pitchFamily="34" charset="0"/>
              </a:rPr>
              <a:t>an athlete’s impairments, </a:t>
            </a:r>
            <a:r>
              <a:rPr lang="en-GB" altLang="zh-CN" dirty="0">
                <a:solidFill>
                  <a:schemeClr val="bg2"/>
                </a:solidFill>
                <a:latin typeface="+mj-lt"/>
                <a:ea typeface="SimSun" pitchFamily="2" charset="-122"/>
                <a:cs typeface="Arial" pitchFamily="34" charset="0"/>
              </a:rPr>
              <a:t>thereby enabling </a:t>
            </a:r>
            <a:r>
              <a:rPr lang="en-GB" altLang="zh-CN" dirty="0" smtClean="0">
                <a:solidFill>
                  <a:schemeClr val="bg2"/>
                </a:solidFill>
                <a:latin typeface="+mj-lt"/>
                <a:ea typeface="SimSun" pitchFamily="2" charset="-122"/>
                <a:cs typeface="Arial" pitchFamily="34" charset="0"/>
              </a:rPr>
              <a:t>him/her </a:t>
            </a:r>
            <a:r>
              <a:rPr lang="en-GB" altLang="zh-CN" dirty="0">
                <a:solidFill>
                  <a:schemeClr val="bg2"/>
                </a:solidFill>
                <a:latin typeface="+mj-lt"/>
                <a:ea typeface="SimSun" pitchFamily="2" charset="-122"/>
                <a:cs typeface="Arial" pitchFamily="34" charset="0"/>
              </a:rPr>
              <a:t>to </a:t>
            </a:r>
            <a:r>
              <a:rPr lang="en-GB" altLang="zh-CN" dirty="0" smtClean="0">
                <a:solidFill>
                  <a:schemeClr val="bg2"/>
                </a:solidFill>
                <a:latin typeface="+mj-lt"/>
                <a:ea typeface="SimSun" pitchFamily="2" charset="-122"/>
                <a:cs typeface="Arial" pitchFamily="34" charset="0"/>
              </a:rPr>
              <a:t>participate in sport. These </a:t>
            </a:r>
            <a:r>
              <a:rPr lang="en-GB" altLang="zh-CN" dirty="0">
                <a:solidFill>
                  <a:schemeClr val="bg2"/>
                </a:solidFill>
                <a:latin typeface="+mj-lt"/>
                <a:ea typeface="SimSun" pitchFamily="2" charset="-122"/>
                <a:cs typeface="Arial" pitchFamily="34" charset="0"/>
              </a:rPr>
              <a:t>aids </a:t>
            </a:r>
            <a:r>
              <a:rPr lang="en-GB" altLang="zh-CN" b="1" dirty="0">
                <a:solidFill>
                  <a:schemeClr val="bg2"/>
                </a:solidFill>
                <a:latin typeface="+mj-lt"/>
                <a:ea typeface="SimSun" pitchFamily="2" charset="-122"/>
                <a:cs typeface="Arial" pitchFamily="34" charset="0"/>
              </a:rPr>
              <a:t>must not give the </a:t>
            </a:r>
            <a:r>
              <a:rPr lang="en-GB" altLang="zh-CN" b="1" dirty="0" smtClean="0">
                <a:solidFill>
                  <a:schemeClr val="bg2"/>
                </a:solidFill>
                <a:latin typeface="+mj-lt"/>
                <a:ea typeface="SimSun" pitchFamily="2" charset="-122"/>
                <a:cs typeface="Arial" pitchFamily="34" charset="0"/>
              </a:rPr>
              <a:t>athlete any </a:t>
            </a:r>
            <a:r>
              <a:rPr lang="en-GB" altLang="zh-CN" b="1" dirty="0">
                <a:solidFill>
                  <a:schemeClr val="bg2"/>
                </a:solidFill>
                <a:latin typeface="+mj-lt"/>
                <a:ea typeface="SimSun" pitchFamily="2" charset="-122"/>
                <a:cs typeface="Arial" pitchFamily="34" charset="0"/>
              </a:rPr>
              <a:t>advantage </a:t>
            </a:r>
            <a:r>
              <a:rPr lang="en-GB" altLang="zh-CN" b="1" dirty="0" smtClean="0">
                <a:solidFill>
                  <a:schemeClr val="bg2"/>
                </a:solidFill>
                <a:latin typeface="+mj-lt"/>
                <a:ea typeface="SimSun" pitchFamily="2" charset="-122"/>
                <a:cs typeface="Arial" pitchFamily="34" charset="0"/>
              </a:rPr>
              <a:t>beyond compensating for the impairment</a:t>
            </a:r>
            <a:r>
              <a:rPr lang="en-GB" altLang="zh-CN" dirty="0" smtClean="0">
                <a:solidFill>
                  <a:schemeClr val="bg2"/>
                </a:solidFill>
                <a:latin typeface="+mj-lt"/>
                <a:ea typeface="SimSun" pitchFamily="2" charset="-122"/>
                <a:cs typeface="Arial" pitchFamily="34" charset="0"/>
              </a:rPr>
              <a:t>, or may be </a:t>
            </a:r>
            <a:r>
              <a:rPr lang="en-GB" altLang="zh-CN" dirty="0">
                <a:solidFill>
                  <a:schemeClr val="bg2"/>
                </a:solidFill>
                <a:latin typeface="+mj-lt"/>
                <a:ea typeface="SimSun" pitchFamily="2" charset="-122"/>
                <a:cs typeface="Arial" pitchFamily="34" charset="0"/>
              </a:rPr>
              <a:t>used for safety reasons</a:t>
            </a:r>
            <a:r>
              <a:rPr lang="en-GB" altLang="zh-CN" dirty="0" smtClean="0">
                <a:solidFill>
                  <a:schemeClr val="bg2"/>
                </a:solidFill>
                <a:latin typeface="+mj-lt"/>
                <a:ea typeface="SimSun" pitchFamily="2" charset="-122"/>
                <a:cs typeface="Arial" pitchFamily="34" charset="0"/>
              </a:rPr>
              <a:t>.</a:t>
            </a:r>
          </a:p>
          <a:p>
            <a:pPr marL="0" lvl="0" indent="0" eaLnBrk="0" fontAlgn="base" hangingPunct="0">
              <a:spcBef>
                <a:spcPct val="0"/>
              </a:spcBef>
              <a:spcAft>
                <a:spcPct val="0"/>
              </a:spcAft>
              <a:buNone/>
              <a:tabLst>
                <a:tab pos="676275" algn="l"/>
              </a:tabLst>
            </a:pPr>
            <a:endParaRPr lang="nl-NL" altLang="zh-CN" dirty="0">
              <a:solidFill>
                <a:schemeClr val="bg2"/>
              </a:solidFill>
              <a:latin typeface="+mj-lt"/>
              <a:cs typeface="Arial" pitchFamily="34" charset="0"/>
            </a:endParaRPr>
          </a:p>
          <a:p>
            <a:pPr marL="0" lvl="0" indent="0" eaLnBrk="0" fontAlgn="base" hangingPunct="0">
              <a:spcBef>
                <a:spcPct val="0"/>
              </a:spcBef>
              <a:spcAft>
                <a:spcPct val="0"/>
              </a:spcAft>
              <a:buNone/>
              <a:tabLst>
                <a:tab pos="676275" algn="l"/>
              </a:tabLst>
            </a:pPr>
            <a:r>
              <a:rPr lang="en-GB" altLang="zh-CN" dirty="0">
                <a:solidFill>
                  <a:schemeClr val="bg2"/>
                </a:solidFill>
                <a:latin typeface="+mj-lt"/>
                <a:ea typeface="SimSun" pitchFamily="2" charset="-122"/>
                <a:cs typeface="Arial" pitchFamily="34" charset="0"/>
              </a:rPr>
              <a:t>They </a:t>
            </a:r>
            <a:r>
              <a:rPr lang="en-GB" altLang="zh-CN" dirty="0" smtClean="0">
                <a:solidFill>
                  <a:schemeClr val="bg2"/>
                </a:solidFill>
                <a:latin typeface="+mj-lt"/>
                <a:ea typeface="SimSun" pitchFamily="2" charset="-122"/>
                <a:cs typeface="Arial" pitchFamily="34" charset="0"/>
              </a:rPr>
              <a:t>are divided into </a:t>
            </a:r>
            <a:r>
              <a:rPr lang="en-GB" altLang="zh-CN" dirty="0">
                <a:solidFill>
                  <a:schemeClr val="bg2"/>
                </a:solidFill>
                <a:latin typeface="+mj-lt"/>
                <a:ea typeface="SimSun" pitchFamily="2" charset="-122"/>
                <a:cs typeface="Arial" pitchFamily="34" charset="0"/>
              </a:rPr>
              <a:t>two types</a:t>
            </a:r>
            <a:r>
              <a:rPr lang="en-GB" altLang="zh-CN" dirty="0" smtClean="0">
                <a:solidFill>
                  <a:schemeClr val="bg2"/>
                </a:solidFill>
                <a:latin typeface="+mj-lt"/>
                <a:ea typeface="SimSun" pitchFamily="2" charset="-122"/>
                <a:cs typeface="Arial" pitchFamily="34" charset="0"/>
              </a:rPr>
              <a:t>:</a:t>
            </a:r>
            <a:br>
              <a:rPr lang="en-GB" altLang="zh-CN" dirty="0" smtClean="0">
                <a:solidFill>
                  <a:schemeClr val="bg2"/>
                </a:solidFill>
                <a:latin typeface="+mj-lt"/>
                <a:ea typeface="SimSun" pitchFamily="2" charset="-122"/>
                <a:cs typeface="Arial" pitchFamily="34" charset="0"/>
              </a:rPr>
            </a:br>
            <a:endParaRPr lang="nl-NL" altLang="zh-CN" dirty="0">
              <a:solidFill>
                <a:schemeClr val="bg2"/>
              </a:solidFill>
              <a:latin typeface="+mj-lt"/>
              <a:cs typeface="Arial" pitchFamily="34" charset="0"/>
            </a:endParaRPr>
          </a:p>
          <a:p>
            <a:pPr marL="514350" lvl="0" indent="-514350" eaLnBrk="0" fontAlgn="base" hangingPunct="0">
              <a:spcBef>
                <a:spcPct val="0"/>
              </a:spcBef>
              <a:spcAft>
                <a:spcPct val="0"/>
              </a:spcAft>
              <a:buFont typeface="+mj-lt"/>
              <a:buAutoNum type="arabicPeriod"/>
              <a:tabLst>
                <a:tab pos="676275" algn="l"/>
              </a:tabLst>
            </a:pPr>
            <a:r>
              <a:rPr lang="en-GB" altLang="zh-CN" dirty="0">
                <a:solidFill>
                  <a:schemeClr val="bg2"/>
                </a:solidFill>
                <a:latin typeface="+mj-lt"/>
                <a:ea typeface="SimSun" pitchFamily="2" charset="-122"/>
                <a:cs typeface="Arial" pitchFamily="34" charset="0"/>
              </a:rPr>
              <a:t>A</a:t>
            </a:r>
            <a:r>
              <a:rPr lang="en-GB" altLang="zh-CN" dirty="0" smtClean="0">
                <a:solidFill>
                  <a:schemeClr val="bg2"/>
                </a:solidFill>
                <a:latin typeface="+mj-lt"/>
                <a:ea typeface="SimSun" pitchFamily="2" charset="-122"/>
                <a:cs typeface="Arial" pitchFamily="34" charset="0"/>
              </a:rPr>
              <a:t>daptation </a:t>
            </a:r>
            <a:r>
              <a:rPr lang="en-GB" altLang="zh-CN" dirty="0">
                <a:solidFill>
                  <a:schemeClr val="bg2"/>
                </a:solidFill>
                <a:latin typeface="+mj-lt"/>
                <a:ea typeface="SimSun" pitchFamily="2" charset="-122"/>
                <a:cs typeface="Arial" pitchFamily="34" charset="0"/>
              </a:rPr>
              <a:t>or modification to compensate for </a:t>
            </a:r>
            <a:r>
              <a:rPr lang="en-GB" altLang="zh-CN" b="1" dirty="0">
                <a:solidFill>
                  <a:schemeClr val="bg2"/>
                </a:solidFill>
                <a:latin typeface="+mj-lt"/>
                <a:ea typeface="SimSun" pitchFamily="2" charset="-122"/>
                <a:cs typeface="Arial" pitchFamily="34" charset="0"/>
              </a:rPr>
              <a:t>loss of function</a:t>
            </a:r>
            <a:r>
              <a:rPr lang="en-GB" altLang="zh-CN" dirty="0">
                <a:solidFill>
                  <a:schemeClr val="bg2"/>
                </a:solidFill>
                <a:latin typeface="+mj-lt"/>
                <a:ea typeface="SimSun" pitchFamily="2" charset="-122"/>
                <a:cs typeface="Arial" pitchFamily="34" charset="0"/>
              </a:rPr>
              <a:t> (loop reins for a rider with poor grasp) and poor control of limbs (securing stirrup leathers to the girth</a:t>
            </a:r>
            <a:r>
              <a:rPr lang="en-GB" altLang="zh-CN" dirty="0" smtClean="0">
                <a:solidFill>
                  <a:schemeClr val="bg2"/>
                </a:solidFill>
                <a:latin typeface="+mj-lt"/>
                <a:ea typeface="SimSun" pitchFamily="2" charset="-122"/>
                <a:cs typeface="Arial" pitchFamily="34" charset="0"/>
              </a:rPr>
              <a:t>)</a:t>
            </a:r>
          </a:p>
          <a:p>
            <a:pPr marL="514350" lvl="0" indent="-514350" eaLnBrk="0" fontAlgn="base" hangingPunct="0">
              <a:spcBef>
                <a:spcPct val="0"/>
              </a:spcBef>
              <a:spcAft>
                <a:spcPct val="0"/>
              </a:spcAft>
              <a:buFont typeface="+mj-lt"/>
              <a:buAutoNum type="arabicPeriod"/>
              <a:tabLst>
                <a:tab pos="676275" algn="l"/>
              </a:tabLst>
            </a:pPr>
            <a:endParaRPr lang="nl-NL" altLang="zh-CN" dirty="0">
              <a:solidFill>
                <a:schemeClr val="bg2"/>
              </a:solidFill>
              <a:latin typeface="+mj-lt"/>
              <a:cs typeface="Arial" pitchFamily="34" charset="0"/>
            </a:endParaRPr>
          </a:p>
          <a:p>
            <a:pPr marL="514350" lvl="0" indent="-514350" eaLnBrk="0" fontAlgn="base" hangingPunct="0">
              <a:spcBef>
                <a:spcPct val="0"/>
              </a:spcBef>
              <a:spcAft>
                <a:spcPct val="0"/>
              </a:spcAft>
              <a:buFont typeface="+mj-lt"/>
              <a:buAutoNum type="arabicPeriod"/>
              <a:tabLst>
                <a:tab pos="676275" algn="l"/>
              </a:tabLst>
            </a:pPr>
            <a:r>
              <a:rPr lang="en-GB" altLang="zh-CN" dirty="0">
                <a:solidFill>
                  <a:schemeClr val="bg2"/>
                </a:solidFill>
                <a:latin typeface="+mj-lt"/>
                <a:ea typeface="SimSun" pitchFamily="2" charset="-122"/>
                <a:cs typeface="Arial" pitchFamily="34" charset="0"/>
              </a:rPr>
              <a:t>A</a:t>
            </a:r>
            <a:r>
              <a:rPr lang="en-GB" altLang="zh-CN" dirty="0" smtClean="0">
                <a:solidFill>
                  <a:schemeClr val="bg2"/>
                </a:solidFill>
                <a:latin typeface="+mj-lt"/>
                <a:ea typeface="SimSun" pitchFamily="2" charset="-122"/>
                <a:cs typeface="Arial" pitchFamily="34" charset="0"/>
              </a:rPr>
              <a:t>ids </a:t>
            </a:r>
            <a:r>
              <a:rPr lang="en-GB" altLang="zh-CN" dirty="0">
                <a:solidFill>
                  <a:schemeClr val="bg2"/>
                </a:solidFill>
                <a:latin typeface="+mj-lt"/>
                <a:ea typeface="SimSun" pitchFamily="2" charset="-122"/>
                <a:cs typeface="Arial" pitchFamily="34" charset="0"/>
              </a:rPr>
              <a:t>to </a:t>
            </a:r>
            <a:r>
              <a:rPr lang="en-GB" altLang="zh-CN" b="1" dirty="0">
                <a:solidFill>
                  <a:schemeClr val="bg2"/>
                </a:solidFill>
                <a:latin typeface="+mj-lt"/>
                <a:ea typeface="SimSun" pitchFamily="2" charset="-122"/>
                <a:cs typeface="Arial" pitchFamily="34" charset="0"/>
              </a:rPr>
              <a:t>assist the rider</a:t>
            </a:r>
            <a:r>
              <a:rPr lang="en-GB" altLang="zh-CN" dirty="0">
                <a:solidFill>
                  <a:schemeClr val="bg2"/>
                </a:solidFill>
                <a:latin typeface="+mj-lt"/>
                <a:ea typeface="SimSun" pitchFamily="2" charset="-122"/>
                <a:cs typeface="Arial" pitchFamily="34" charset="0"/>
              </a:rPr>
              <a:t> (callers, whips)</a:t>
            </a:r>
            <a:endParaRPr lang="en-GB" altLang="zh-CN" dirty="0">
              <a:solidFill>
                <a:schemeClr val="bg2"/>
              </a:solidFill>
              <a:latin typeface="+mj-lt"/>
              <a:cs typeface="Arial" pitchFamily="34" charset="0"/>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065630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Examples </a:t>
            </a:r>
            <a:endParaRPr lang="en-US" b="1" dirty="0"/>
          </a:p>
        </p:txBody>
      </p:sp>
      <p:sp>
        <p:nvSpPr>
          <p:cNvPr id="3" name="Content Placeholder 2"/>
          <p:cNvSpPr>
            <a:spLocks noGrp="1"/>
          </p:cNvSpPr>
          <p:nvPr>
            <p:ph idx="1"/>
          </p:nvPr>
        </p:nvSpPr>
        <p:spPr>
          <a:xfrm>
            <a:off x="457200" y="1600201"/>
            <a:ext cx="8229600" cy="4114800"/>
          </a:xfrm>
        </p:spPr>
        <p:txBody>
          <a:bodyPr>
            <a:normAutofit/>
          </a:bodyPr>
          <a:lstStyle/>
          <a:p>
            <a:r>
              <a:rPr lang="en-GB" altLang="zh-CN" dirty="0">
                <a:solidFill>
                  <a:schemeClr val="bg2"/>
                </a:solidFill>
                <a:latin typeface="+mj-lt"/>
                <a:ea typeface="SimSun" pitchFamily="2" charset="-122"/>
                <a:cs typeface="Arial" pitchFamily="34" charset="0"/>
              </a:rPr>
              <a:t>A</a:t>
            </a:r>
            <a:r>
              <a:rPr lang="en-GB" altLang="zh-CN" dirty="0" smtClean="0">
                <a:solidFill>
                  <a:schemeClr val="bg2"/>
                </a:solidFill>
                <a:latin typeface="+mj-lt"/>
                <a:ea typeface="SimSun" pitchFamily="2" charset="-122"/>
                <a:cs typeface="Arial" pitchFamily="34" charset="0"/>
              </a:rPr>
              <a:t> </a:t>
            </a:r>
            <a:r>
              <a:rPr lang="en-GB" altLang="zh-CN" dirty="0">
                <a:solidFill>
                  <a:schemeClr val="bg2"/>
                </a:solidFill>
                <a:latin typeface="+mj-lt"/>
                <a:ea typeface="SimSun" pitchFamily="2" charset="-122"/>
                <a:cs typeface="Arial" pitchFamily="34" charset="0"/>
              </a:rPr>
              <a:t>rider without legs may carry two </a:t>
            </a:r>
            <a:r>
              <a:rPr lang="en-GB" altLang="zh-CN" dirty="0" smtClean="0">
                <a:solidFill>
                  <a:schemeClr val="bg2"/>
                </a:solidFill>
                <a:latin typeface="+mj-lt"/>
                <a:ea typeface="SimSun" pitchFamily="2" charset="-122"/>
                <a:cs typeface="Arial" pitchFamily="34" charset="0"/>
              </a:rPr>
              <a:t>whips</a:t>
            </a:r>
          </a:p>
          <a:p>
            <a:endParaRPr lang="en-GB" altLang="zh-CN" dirty="0" smtClean="0">
              <a:solidFill>
                <a:schemeClr val="bg2"/>
              </a:solidFill>
              <a:latin typeface="+mj-lt"/>
              <a:ea typeface="SimSun" pitchFamily="2" charset="-122"/>
              <a:cs typeface="Arial" pitchFamily="34" charset="0"/>
            </a:endParaRPr>
          </a:p>
          <a:p>
            <a:r>
              <a:rPr lang="en-GB" altLang="zh-CN" dirty="0" smtClean="0">
                <a:solidFill>
                  <a:schemeClr val="bg2"/>
                </a:solidFill>
                <a:latin typeface="+mj-lt"/>
                <a:ea typeface="SimSun" pitchFamily="2" charset="-122"/>
                <a:cs typeface="Arial" pitchFamily="34" charset="0"/>
              </a:rPr>
              <a:t>A </a:t>
            </a:r>
            <a:r>
              <a:rPr lang="en-GB" altLang="zh-CN" dirty="0">
                <a:solidFill>
                  <a:schemeClr val="bg2"/>
                </a:solidFill>
                <a:latin typeface="+mj-lt"/>
                <a:ea typeface="SimSun" pitchFamily="2" charset="-122"/>
                <a:cs typeface="Arial" pitchFamily="34" charset="0"/>
              </a:rPr>
              <a:t>rider with one arm may ride with one hand </a:t>
            </a:r>
            <a:r>
              <a:rPr lang="en-GB" altLang="zh-CN" dirty="0" smtClean="0">
                <a:solidFill>
                  <a:schemeClr val="bg2"/>
                </a:solidFill>
                <a:latin typeface="+mj-lt"/>
                <a:ea typeface="SimSun" pitchFamily="2" charset="-122"/>
                <a:cs typeface="Arial" pitchFamily="34" charset="0"/>
              </a:rPr>
              <a:t>only</a:t>
            </a:r>
          </a:p>
          <a:p>
            <a:endParaRPr lang="en-GB" altLang="zh-CN" dirty="0" smtClean="0">
              <a:solidFill>
                <a:schemeClr val="bg2"/>
              </a:solidFill>
              <a:latin typeface="+mj-lt"/>
              <a:ea typeface="SimSun" pitchFamily="2" charset="-122"/>
              <a:cs typeface="Arial" pitchFamily="34" charset="0"/>
            </a:endParaRPr>
          </a:p>
          <a:p>
            <a:r>
              <a:rPr lang="en-GB" altLang="zh-CN" dirty="0" smtClean="0">
                <a:solidFill>
                  <a:schemeClr val="bg2"/>
                </a:solidFill>
                <a:latin typeface="+mj-lt"/>
                <a:ea typeface="SimSun" pitchFamily="2" charset="-122"/>
                <a:cs typeface="Arial" pitchFamily="34" charset="0"/>
              </a:rPr>
              <a:t>A visually impaired </a:t>
            </a:r>
            <a:r>
              <a:rPr lang="en-GB" altLang="zh-CN" dirty="0">
                <a:solidFill>
                  <a:schemeClr val="bg2"/>
                </a:solidFill>
                <a:latin typeface="+mj-lt"/>
                <a:ea typeface="SimSun" pitchFamily="2" charset="-122"/>
                <a:cs typeface="Arial" pitchFamily="34" charset="0"/>
              </a:rPr>
              <a:t>rider may have “living letters” (callers) around the arena</a:t>
            </a:r>
            <a:r>
              <a:rPr lang="en-GB" altLang="zh-CN" dirty="0" smtClean="0">
                <a:solidFill>
                  <a:schemeClr val="bg2"/>
                </a:solidFill>
                <a:latin typeface="+mj-lt"/>
                <a:ea typeface="SimSun" pitchFamily="2" charset="-122"/>
                <a:cs typeface="Arial" pitchFamily="34" charset="0"/>
              </a:rPr>
              <a:t>.</a:t>
            </a:r>
          </a:p>
          <a:p>
            <a:endParaRPr lang="en-GB" altLang="zh-CN" sz="2400" dirty="0" smtClean="0">
              <a:solidFill>
                <a:schemeClr val="bg2"/>
              </a:solidFill>
              <a:latin typeface="+mj-lt"/>
              <a:ea typeface="SimSun" pitchFamily="2" charset="-122"/>
              <a:cs typeface="Arial" pitchFamily="34" charset="0"/>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153657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Aids to Compensate for Memory or Cognitive Impairment</a:t>
            </a:r>
            <a:endParaRPr lang="en-US" sz="3200" b="1" dirty="0"/>
          </a:p>
        </p:txBody>
      </p:sp>
      <p:sp>
        <p:nvSpPr>
          <p:cNvPr id="3" name="Content Placeholder 2"/>
          <p:cNvSpPr>
            <a:spLocks noGrp="1"/>
          </p:cNvSpPr>
          <p:nvPr>
            <p:ph idx="1"/>
          </p:nvPr>
        </p:nvSpPr>
        <p:spPr>
          <a:xfrm>
            <a:off x="457200" y="2133601"/>
            <a:ext cx="8229600" cy="2438400"/>
          </a:xfrm>
        </p:spPr>
        <p:txBody>
          <a:bodyPr>
            <a:normAutofit fontScale="92500"/>
          </a:bodyPr>
          <a:lstStyle/>
          <a:p>
            <a:r>
              <a:rPr lang="en-GB" altLang="zh-CN" b="1" dirty="0">
                <a:solidFill>
                  <a:schemeClr val="bg2"/>
                </a:solidFill>
                <a:latin typeface="+mj-lt"/>
                <a:ea typeface="SimSun" pitchFamily="2" charset="-122"/>
                <a:cs typeface="Arial" pitchFamily="34" charset="0"/>
              </a:rPr>
              <a:t>Commander: </a:t>
            </a:r>
            <a:r>
              <a:rPr lang="en-GB" altLang="zh-CN" dirty="0">
                <a:solidFill>
                  <a:schemeClr val="bg2"/>
                </a:solidFill>
                <a:latin typeface="+mj-lt"/>
                <a:ea typeface="SimSun" pitchFamily="2" charset="-122"/>
                <a:cs typeface="Arial" pitchFamily="34" charset="0"/>
              </a:rPr>
              <a:t>person who reads the </a:t>
            </a:r>
            <a:r>
              <a:rPr lang="en-GB" altLang="zh-CN" dirty="0" smtClean="0">
                <a:solidFill>
                  <a:schemeClr val="bg2"/>
                </a:solidFill>
                <a:latin typeface="+mj-lt"/>
                <a:ea typeface="SimSun" pitchFamily="2" charset="-122"/>
                <a:cs typeface="Arial" pitchFamily="34" charset="0"/>
              </a:rPr>
              <a:t>test </a:t>
            </a:r>
            <a:r>
              <a:rPr lang="en-GB" altLang="zh-CN" dirty="0">
                <a:solidFill>
                  <a:schemeClr val="bg2"/>
                </a:solidFill>
                <a:latin typeface="+mj-lt"/>
                <a:ea typeface="SimSun" pitchFamily="2" charset="-122"/>
                <a:cs typeface="Arial" pitchFamily="34" charset="0"/>
              </a:rPr>
              <a:t>for </a:t>
            </a:r>
            <a:r>
              <a:rPr lang="en-GB" altLang="zh-CN" dirty="0" smtClean="0">
                <a:solidFill>
                  <a:schemeClr val="bg2"/>
                </a:solidFill>
                <a:latin typeface="+mj-lt"/>
                <a:ea typeface="SimSun" pitchFamily="2" charset="-122"/>
                <a:cs typeface="Arial" pitchFamily="34" charset="0"/>
              </a:rPr>
              <a:t>an athlete with a memory or cognitive impairment. </a:t>
            </a:r>
          </a:p>
          <a:p>
            <a:endParaRPr lang="en-GB" altLang="zh-CN" dirty="0" smtClean="0">
              <a:solidFill>
                <a:schemeClr val="bg2"/>
              </a:solidFill>
              <a:latin typeface="+mj-lt"/>
              <a:ea typeface="SimSun" pitchFamily="2" charset="-122"/>
              <a:cs typeface="Arial" pitchFamily="34" charset="0"/>
            </a:endParaRPr>
          </a:p>
          <a:p>
            <a:r>
              <a:rPr lang="en-GB" altLang="zh-CN" b="1" dirty="0" smtClean="0">
                <a:solidFill>
                  <a:schemeClr val="bg2"/>
                </a:solidFill>
                <a:latin typeface="+mj-lt"/>
                <a:ea typeface="SimSun" pitchFamily="2" charset="-122"/>
                <a:cs typeface="Arial" pitchFamily="34" charset="0"/>
              </a:rPr>
              <a:t>A psychologist </a:t>
            </a:r>
            <a:r>
              <a:rPr lang="en-GB" altLang="zh-CN" b="1" dirty="0">
                <a:solidFill>
                  <a:schemeClr val="bg2"/>
                </a:solidFill>
                <a:latin typeface="+mj-lt"/>
                <a:ea typeface="SimSun" pitchFamily="2" charset="-122"/>
                <a:cs typeface="Arial" pitchFamily="34" charset="0"/>
              </a:rPr>
              <a:t>report is </a:t>
            </a:r>
            <a:r>
              <a:rPr lang="en-GB" altLang="zh-CN" b="1" dirty="0" smtClean="0">
                <a:solidFill>
                  <a:schemeClr val="bg2"/>
                </a:solidFill>
                <a:latin typeface="+mj-lt"/>
                <a:ea typeface="SimSun" pitchFamily="2" charset="-122"/>
                <a:cs typeface="Arial" pitchFamily="34" charset="0"/>
              </a:rPr>
              <a:t>required.</a:t>
            </a:r>
            <a:endParaRPr lang="nl-NL" altLang="zh-CN" b="1" dirty="0">
              <a:solidFill>
                <a:schemeClr val="bg2"/>
              </a:solidFill>
              <a:latin typeface="+mj-lt"/>
              <a:cs typeface="Arial" pitchFamily="34" charset="0"/>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150563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en-GB" altLang="zh-CN" sz="4000" b="1" dirty="0">
                <a:solidFill>
                  <a:schemeClr val="bg2"/>
                </a:solidFill>
                <a:ea typeface="SimSun" pitchFamily="2" charset="-122"/>
                <a:cs typeface="Arial" pitchFamily="34" charset="0"/>
              </a:rPr>
              <a:t>Aids to Compensate for Sensory Loss</a:t>
            </a:r>
            <a:r>
              <a:rPr lang="nl-NL" altLang="zh-CN" sz="4000" dirty="0">
                <a:solidFill>
                  <a:schemeClr val="bg2"/>
                </a:solidFill>
                <a:cs typeface="Arial" pitchFamily="34" charset="0"/>
              </a:rPr>
              <a:t/>
            </a:r>
            <a:br>
              <a:rPr lang="nl-NL" altLang="zh-CN" sz="4000" dirty="0">
                <a:solidFill>
                  <a:schemeClr val="bg2"/>
                </a:solidFill>
                <a:cs typeface="Arial" pitchFamily="34" charset="0"/>
              </a:rPr>
            </a:br>
            <a:r>
              <a:rPr lang="nl-NL" altLang="zh-CN" sz="3600" i="1" dirty="0" smtClean="0">
                <a:solidFill>
                  <a:schemeClr val="bg2"/>
                </a:solidFill>
                <a:cs typeface="Arial" pitchFamily="34" charset="0"/>
              </a:rPr>
              <a:t>Hearing Impaired</a:t>
            </a:r>
            <a:br>
              <a:rPr lang="nl-NL" altLang="zh-CN" sz="3600" i="1" dirty="0" smtClean="0">
                <a:solidFill>
                  <a:schemeClr val="bg2"/>
                </a:solidFill>
                <a:cs typeface="Arial" pitchFamily="34" charset="0"/>
              </a:rPr>
            </a:br>
            <a:endParaRPr lang="en-US" sz="4000" b="1" dirty="0"/>
          </a:p>
        </p:txBody>
      </p:sp>
      <p:sp>
        <p:nvSpPr>
          <p:cNvPr id="3" name="Content Placeholder 2"/>
          <p:cNvSpPr>
            <a:spLocks noGrp="1"/>
          </p:cNvSpPr>
          <p:nvPr>
            <p:ph idx="1"/>
          </p:nvPr>
        </p:nvSpPr>
        <p:spPr>
          <a:xfrm>
            <a:off x="533400" y="2133599"/>
            <a:ext cx="7696200" cy="2438401"/>
          </a:xfrm>
        </p:spPr>
        <p:txBody>
          <a:bodyPr>
            <a:normAutofit fontScale="85000" lnSpcReduction="10000"/>
          </a:bodyPr>
          <a:lstStyle/>
          <a:p>
            <a:pPr algn="ctr"/>
            <a:r>
              <a:rPr lang="en-GB" altLang="zh-CN" dirty="0">
                <a:solidFill>
                  <a:schemeClr val="bg2"/>
                </a:solidFill>
                <a:latin typeface="+mj-lt"/>
                <a:ea typeface="SimSun" pitchFamily="2" charset="-122"/>
                <a:cs typeface="Arial" pitchFamily="34" charset="0"/>
              </a:rPr>
              <a:t>C</a:t>
            </a:r>
            <a:r>
              <a:rPr lang="en-GB" altLang="zh-CN" dirty="0" smtClean="0">
                <a:solidFill>
                  <a:schemeClr val="bg2"/>
                </a:solidFill>
                <a:latin typeface="+mj-lt"/>
                <a:ea typeface="SimSun" pitchFamily="2" charset="-122"/>
                <a:cs typeface="Arial" pitchFamily="34" charset="0"/>
              </a:rPr>
              <a:t>ompetitors </a:t>
            </a:r>
            <a:r>
              <a:rPr lang="en-GB" altLang="zh-CN" dirty="0">
                <a:solidFill>
                  <a:schemeClr val="bg2"/>
                </a:solidFill>
                <a:latin typeface="+mj-lt"/>
                <a:ea typeface="SimSun" pitchFamily="2" charset="-122"/>
                <a:cs typeface="Arial" pitchFamily="34" charset="0"/>
              </a:rPr>
              <a:t>who are deaf or hearing impaired may use sign language or radio communication. </a:t>
            </a:r>
            <a:endParaRPr lang="en-GB" altLang="zh-CN" dirty="0" smtClean="0">
              <a:solidFill>
                <a:schemeClr val="bg2"/>
              </a:solidFill>
              <a:latin typeface="+mj-lt"/>
              <a:ea typeface="SimSun" pitchFamily="2" charset="-122"/>
              <a:cs typeface="Arial" pitchFamily="34" charset="0"/>
            </a:endParaRPr>
          </a:p>
          <a:p>
            <a:endParaRPr lang="en-GB" altLang="zh-CN" dirty="0">
              <a:solidFill>
                <a:schemeClr val="bg2"/>
              </a:solidFill>
              <a:latin typeface="+mj-lt"/>
              <a:ea typeface="SimSun" pitchFamily="2" charset="-122"/>
              <a:cs typeface="Arial" pitchFamily="34" charset="0"/>
            </a:endParaRPr>
          </a:p>
          <a:p>
            <a:pPr algn="ctr"/>
            <a:r>
              <a:rPr lang="en-GB" altLang="zh-CN" dirty="0" smtClean="0">
                <a:solidFill>
                  <a:schemeClr val="bg2"/>
                </a:solidFill>
                <a:latin typeface="+mj-lt"/>
                <a:ea typeface="SimSun" pitchFamily="2" charset="-122"/>
                <a:cs typeface="Arial" pitchFamily="34" charset="0"/>
              </a:rPr>
              <a:t>A </a:t>
            </a:r>
            <a:r>
              <a:rPr lang="en-GB" altLang="zh-CN" dirty="0">
                <a:solidFill>
                  <a:schemeClr val="bg2"/>
                </a:solidFill>
                <a:latin typeface="+mj-lt"/>
                <a:ea typeface="SimSun" pitchFamily="2" charset="-122"/>
                <a:cs typeface="Arial" pitchFamily="34" charset="0"/>
              </a:rPr>
              <a:t>steward must be present during the dressage test if this form of commanding is used.</a:t>
            </a:r>
            <a:endParaRPr lang="en-GB" altLang="zh-CN" dirty="0">
              <a:solidFill>
                <a:schemeClr val="bg2"/>
              </a:solidFill>
              <a:latin typeface="+mj-lt"/>
              <a:cs typeface="Arial" pitchFamily="34" charset="0"/>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0160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4648200" cy="4953000"/>
          </a:xfrm>
        </p:spPr>
        <p:txBody>
          <a:bodyPr>
            <a:normAutofit fontScale="90000"/>
          </a:bodyPr>
          <a:lstStyle/>
          <a:p>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b="1" dirty="0" smtClean="0"/>
              <a:t>Presenter</a:t>
            </a:r>
            <a:br>
              <a:rPr lang="en-US" b="1" dirty="0" smtClean="0"/>
            </a:br>
            <a:r>
              <a:rPr lang="en-US" b="1" dirty="0" smtClean="0"/>
              <a:t>Michel </a:t>
            </a:r>
            <a:r>
              <a:rPr lang="en-US" b="1" dirty="0" err="1" smtClean="0"/>
              <a:t>Assouline</a:t>
            </a:r>
            <a:r>
              <a:rPr lang="en-US" sz="1100" b="1" dirty="0" smtClean="0"/>
              <a:t/>
            </a:r>
            <a:br>
              <a:rPr lang="en-US" sz="1100" b="1" dirty="0" smtClean="0"/>
            </a:br>
            <a:r>
              <a:rPr lang="en-US" sz="1100" b="1" dirty="0" smtClean="0"/>
              <a:t/>
            </a:r>
            <a:br>
              <a:rPr lang="en-US" sz="1100" b="1" dirty="0" smtClean="0"/>
            </a:br>
            <a:r>
              <a:rPr lang="en-US" sz="2000" dirty="0"/>
              <a:t>Michel </a:t>
            </a:r>
            <a:r>
              <a:rPr lang="en-US" sz="2000" dirty="0" err="1"/>
              <a:t>Assouline</a:t>
            </a:r>
            <a:r>
              <a:rPr lang="en-US" sz="2000" dirty="0"/>
              <a:t> is the USEF Head of Para-Equestrian Coach Development &amp; High Performance Consultant. </a:t>
            </a:r>
            <a:r>
              <a:rPr lang="en-US" sz="2000" dirty="0" smtClean="0"/>
              <a:t/>
            </a:r>
            <a:br>
              <a:rPr lang="en-US" sz="2000" dirty="0" smtClean="0"/>
            </a:br>
            <a:r>
              <a:rPr lang="en-US" sz="2000" dirty="0"/>
              <a:t/>
            </a:r>
            <a:br>
              <a:rPr lang="en-US" sz="2000" dirty="0"/>
            </a:br>
            <a:r>
              <a:rPr lang="en-US" sz="2000" dirty="0" smtClean="0"/>
              <a:t>He </a:t>
            </a:r>
            <a:r>
              <a:rPr lang="en-US" sz="2000" dirty="0"/>
              <a:t>is an International Dressage/Para-Dressage Trainer with over a decade of Paralympic and FEI Dressage coaching experience, and most recently completed his </a:t>
            </a:r>
            <a:r>
              <a:rPr lang="en-US" sz="2000" dirty="0" smtClean="0"/>
              <a:t>12-year term </a:t>
            </a:r>
            <a:r>
              <a:rPr lang="en-US" sz="2000" dirty="0"/>
              <a:t>as Head Coach for the undefeated U.K Para-Dressage Team.</a:t>
            </a:r>
            <a:r>
              <a:rPr lang="en-US" dirty="0"/>
              <a:t/>
            </a:r>
            <a:br>
              <a:rPr lang="en-US" dirty="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6400" y="1219200"/>
            <a:ext cx="2832842" cy="3733800"/>
          </a:xfrm>
        </p:spPr>
      </p:pic>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67393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lvl="0"/>
            <a:r>
              <a:rPr lang="en-GB" altLang="zh-CN" sz="4000" b="1" dirty="0">
                <a:solidFill>
                  <a:schemeClr val="bg2"/>
                </a:solidFill>
                <a:ea typeface="SimSun" pitchFamily="2" charset="-122"/>
                <a:cs typeface="Arial" pitchFamily="34" charset="0"/>
              </a:rPr>
              <a:t>Aids to </a:t>
            </a:r>
            <a:r>
              <a:rPr lang="en-GB" altLang="zh-CN" sz="4000" b="1" dirty="0" smtClean="0">
                <a:solidFill>
                  <a:schemeClr val="bg2"/>
                </a:solidFill>
                <a:ea typeface="SimSun" pitchFamily="2" charset="-122"/>
                <a:cs typeface="Arial" pitchFamily="34" charset="0"/>
              </a:rPr>
              <a:t>Compensate </a:t>
            </a:r>
            <a:r>
              <a:rPr lang="en-GB" altLang="zh-CN" sz="4000" b="1" dirty="0">
                <a:solidFill>
                  <a:schemeClr val="bg2"/>
                </a:solidFill>
                <a:ea typeface="SimSun" pitchFamily="2" charset="-122"/>
                <a:cs typeface="Arial" pitchFamily="34" charset="0"/>
              </a:rPr>
              <a:t>for </a:t>
            </a:r>
            <a:r>
              <a:rPr lang="en-GB" altLang="zh-CN" sz="4000" b="1" dirty="0" smtClean="0">
                <a:solidFill>
                  <a:schemeClr val="bg2"/>
                </a:solidFill>
                <a:ea typeface="SimSun" pitchFamily="2" charset="-122"/>
                <a:cs typeface="Arial" pitchFamily="34" charset="0"/>
              </a:rPr>
              <a:t>Sensory </a:t>
            </a:r>
            <a:r>
              <a:rPr lang="en-GB" altLang="zh-CN" sz="4000" b="1" dirty="0">
                <a:solidFill>
                  <a:schemeClr val="bg2"/>
                </a:solidFill>
                <a:ea typeface="SimSun" pitchFamily="2" charset="-122"/>
                <a:cs typeface="Arial" pitchFamily="34" charset="0"/>
              </a:rPr>
              <a:t>L</a:t>
            </a:r>
            <a:r>
              <a:rPr lang="en-GB" altLang="zh-CN" sz="4000" b="1" dirty="0" smtClean="0">
                <a:solidFill>
                  <a:schemeClr val="bg2"/>
                </a:solidFill>
                <a:ea typeface="SimSun" pitchFamily="2" charset="-122"/>
                <a:cs typeface="Arial" pitchFamily="34" charset="0"/>
              </a:rPr>
              <a:t>oss</a:t>
            </a:r>
            <a:r>
              <a:rPr lang="nl-NL" altLang="zh-CN" dirty="0">
                <a:solidFill>
                  <a:schemeClr val="bg2"/>
                </a:solidFill>
                <a:cs typeface="Arial" pitchFamily="34" charset="0"/>
              </a:rPr>
              <a:t/>
            </a:r>
            <a:br>
              <a:rPr lang="nl-NL" altLang="zh-CN" dirty="0">
                <a:solidFill>
                  <a:schemeClr val="bg2"/>
                </a:solidFill>
                <a:cs typeface="Arial" pitchFamily="34" charset="0"/>
              </a:rPr>
            </a:br>
            <a:r>
              <a:rPr lang="nl-NL" altLang="zh-CN" sz="2700" i="1" dirty="0" smtClean="0">
                <a:solidFill>
                  <a:schemeClr val="bg2"/>
                </a:solidFill>
                <a:cs typeface="Arial" pitchFamily="34" charset="0"/>
              </a:rPr>
              <a:t>Riders with Visual Impairment</a:t>
            </a:r>
            <a:endParaRPr lang="en-US" sz="2700" i="1" dirty="0"/>
          </a:p>
        </p:txBody>
      </p:sp>
      <p:sp>
        <p:nvSpPr>
          <p:cNvPr id="3" name="Content Placeholder 2"/>
          <p:cNvSpPr>
            <a:spLocks noGrp="1"/>
          </p:cNvSpPr>
          <p:nvPr>
            <p:ph idx="1"/>
          </p:nvPr>
        </p:nvSpPr>
        <p:spPr>
          <a:xfrm>
            <a:off x="762000" y="2057400"/>
            <a:ext cx="7696200" cy="3352799"/>
          </a:xfrm>
        </p:spPr>
        <p:txBody>
          <a:bodyPr>
            <a:normAutofit fontScale="47500" lnSpcReduction="20000"/>
          </a:bodyPr>
          <a:lstStyle/>
          <a:p>
            <a:pPr marL="0" indent="0" eaLnBrk="0" fontAlgn="base" hangingPunct="0">
              <a:spcBef>
                <a:spcPct val="0"/>
              </a:spcBef>
              <a:spcAft>
                <a:spcPct val="0"/>
              </a:spcAft>
              <a:buNone/>
              <a:tabLst>
                <a:tab pos="676275" algn="l"/>
              </a:tabLst>
            </a:pPr>
            <a:endParaRPr lang="en-GB" altLang="zh-CN" b="1" dirty="0" smtClean="0">
              <a:solidFill>
                <a:schemeClr val="bg2"/>
              </a:solidFill>
              <a:latin typeface="+mj-lt"/>
              <a:ea typeface="SimSun" pitchFamily="2" charset="-122"/>
              <a:cs typeface="Arial" pitchFamily="34" charset="0"/>
            </a:endParaRPr>
          </a:p>
          <a:p>
            <a:pPr eaLnBrk="0" fontAlgn="base" hangingPunct="0">
              <a:spcBef>
                <a:spcPct val="0"/>
              </a:spcBef>
              <a:spcAft>
                <a:spcPct val="0"/>
              </a:spcAft>
              <a:tabLst>
                <a:tab pos="676275" algn="l"/>
              </a:tabLst>
            </a:pPr>
            <a:r>
              <a:rPr lang="en-GB" altLang="zh-CN" sz="5100" b="1" dirty="0" smtClean="0">
                <a:solidFill>
                  <a:schemeClr val="bg2"/>
                </a:solidFill>
                <a:latin typeface="+mj-lt"/>
                <a:ea typeface="SimSun" pitchFamily="2" charset="-122"/>
                <a:cs typeface="Arial" pitchFamily="34" charset="0"/>
              </a:rPr>
              <a:t>Caller</a:t>
            </a:r>
            <a:r>
              <a:rPr lang="en-GB" altLang="zh-CN" sz="5100" b="1" dirty="0">
                <a:solidFill>
                  <a:schemeClr val="bg2"/>
                </a:solidFill>
                <a:latin typeface="+mj-lt"/>
                <a:ea typeface="SimSun" pitchFamily="2" charset="-122"/>
                <a:cs typeface="Arial" pitchFamily="34" charset="0"/>
              </a:rPr>
              <a:t>: </a:t>
            </a:r>
            <a:r>
              <a:rPr lang="en-GB" altLang="zh-CN" sz="5100" dirty="0">
                <a:solidFill>
                  <a:schemeClr val="bg2"/>
                </a:solidFill>
                <a:latin typeface="+mj-lt"/>
                <a:ea typeface="SimSun" pitchFamily="2" charset="-122"/>
                <a:cs typeface="Arial" pitchFamily="34" charset="0"/>
              </a:rPr>
              <a:t>person calling the letters for </a:t>
            </a:r>
            <a:r>
              <a:rPr lang="en-GB" altLang="zh-CN" sz="5100" dirty="0" smtClean="0">
                <a:solidFill>
                  <a:schemeClr val="bg2"/>
                </a:solidFill>
                <a:latin typeface="+mj-lt"/>
                <a:ea typeface="SimSun" pitchFamily="2" charset="-122"/>
                <a:cs typeface="Arial" pitchFamily="34" charset="0"/>
              </a:rPr>
              <a:t>riders with visual impairments. </a:t>
            </a:r>
          </a:p>
          <a:p>
            <a:pPr eaLnBrk="0" fontAlgn="base" hangingPunct="0">
              <a:spcBef>
                <a:spcPct val="0"/>
              </a:spcBef>
              <a:spcAft>
                <a:spcPct val="0"/>
              </a:spcAft>
            </a:pPr>
            <a:endParaRPr lang="en-GB" altLang="zh-CN" sz="5100" dirty="0" smtClean="0">
              <a:solidFill>
                <a:schemeClr val="bg2"/>
              </a:solidFill>
              <a:latin typeface="+mj-lt"/>
              <a:ea typeface="SimSun" pitchFamily="2" charset="-122"/>
              <a:cs typeface="Arial" pitchFamily="34" charset="0"/>
            </a:endParaRPr>
          </a:p>
          <a:p>
            <a:pPr eaLnBrk="0" fontAlgn="base" hangingPunct="0">
              <a:spcBef>
                <a:spcPct val="0"/>
              </a:spcBef>
              <a:spcAft>
                <a:spcPct val="0"/>
              </a:spcAft>
            </a:pPr>
            <a:r>
              <a:rPr lang="en-GB" altLang="zh-CN" sz="5100" dirty="0" smtClean="0">
                <a:solidFill>
                  <a:schemeClr val="bg2"/>
                </a:solidFill>
                <a:latin typeface="+mj-lt"/>
                <a:ea typeface="SimSun" pitchFamily="2" charset="-122"/>
                <a:cs typeface="Arial" pitchFamily="34" charset="0"/>
              </a:rPr>
              <a:t>Grade </a:t>
            </a:r>
            <a:r>
              <a:rPr lang="en-GB" altLang="zh-CN" sz="5100" dirty="0">
                <a:solidFill>
                  <a:schemeClr val="bg2"/>
                </a:solidFill>
                <a:latin typeface="+mj-lt"/>
                <a:ea typeface="SimSun" pitchFamily="2" charset="-122"/>
                <a:cs typeface="Arial" pitchFamily="34" charset="0"/>
              </a:rPr>
              <a:t>IV (partially visually impaired riders) are allowed to have only </a:t>
            </a:r>
            <a:r>
              <a:rPr lang="en-GB" altLang="zh-CN" sz="5100" u="sng" dirty="0">
                <a:solidFill>
                  <a:schemeClr val="bg2"/>
                </a:solidFill>
                <a:latin typeface="+mj-lt"/>
                <a:ea typeface="SimSun" pitchFamily="2" charset="-122"/>
                <a:cs typeface="Arial" pitchFamily="34" charset="0"/>
              </a:rPr>
              <a:t>one caller</a:t>
            </a:r>
            <a:r>
              <a:rPr lang="en-GB" altLang="zh-CN" sz="5100" dirty="0">
                <a:solidFill>
                  <a:schemeClr val="bg2"/>
                </a:solidFill>
                <a:latin typeface="+mj-lt"/>
                <a:ea typeface="SimSun" pitchFamily="2" charset="-122"/>
                <a:cs typeface="Arial" pitchFamily="34" charset="0"/>
              </a:rPr>
              <a:t>.</a:t>
            </a:r>
            <a:endParaRPr lang="nl-NL" altLang="zh-CN" sz="5100" dirty="0">
              <a:solidFill>
                <a:schemeClr val="bg2"/>
              </a:solidFill>
              <a:latin typeface="+mj-lt"/>
              <a:cs typeface="Arial" pitchFamily="34" charset="0"/>
            </a:endParaRPr>
          </a:p>
          <a:p>
            <a:pPr eaLnBrk="0" fontAlgn="base" hangingPunct="0">
              <a:spcBef>
                <a:spcPct val="0"/>
              </a:spcBef>
              <a:spcAft>
                <a:spcPct val="0"/>
              </a:spcAft>
            </a:pPr>
            <a:endParaRPr lang="en-GB" altLang="zh-CN" sz="5100" dirty="0">
              <a:solidFill>
                <a:schemeClr val="bg2"/>
              </a:solidFill>
              <a:latin typeface="+mj-lt"/>
              <a:ea typeface="SimSun" pitchFamily="2" charset="-122"/>
              <a:cs typeface="Arial" pitchFamily="34" charset="0"/>
            </a:endParaRPr>
          </a:p>
          <a:p>
            <a:pPr eaLnBrk="0" fontAlgn="base" hangingPunct="0">
              <a:spcBef>
                <a:spcPct val="0"/>
              </a:spcBef>
              <a:spcAft>
                <a:spcPct val="0"/>
              </a:spcAft>
            </a:pPr>
            <a:r>
              <a:rPr lang="en-GB" altLang="zh-CN" sz="5100" dirty="0">
                <a:solidFill>
                  <a:schemeClr val="bg2"/>
                </a:solidFill>
                <a:latin typeface="+mj-lt"/>
                <a:ea typeface="SimSun" pitchFamily="2" charset="-122"/>
                <a:cs typeface="Arial" pitchFamily="34" charset="0"/>
              </a:rPr>
              <a:t>For training purposes, an indoor school is often an asset for visually impaired riders.</a:t>
            </a:r>
            <a:endParaRPr lang="en-GB" altLang="zh-CN" sz="5100" dirty="0">
              <a:solidFill>
                <a:schemeClr val="bg2"/>
              </a:solidFill>
              <a:latin typeface="+mj-lt"/>
              <a:cs typeface="Arial" pitchFamily="34" charset="0"/>
            </a:endParaRPr>
          </a:p>
          <a:p>
            <a:pPr marL="0" indent="0" eaLnBrk="0" fontAlgn="base" hangingPunct="0">
              <a:spcBef>
                <a:spcPct val="0"/>
              </a:spcBef>
              <a:spcAft>
                <a:spcPct val="0"/>
              </a:spcAft>
              <a:buNone/>
              <a:tabLst>
                <a:tab pos="676275" algn="l"/>
              </a:tabLst>
            </a:pPr>
            <a:endParaRPr lang="en-GB" altLang="zh-CN" dirty="0" smtClean="0">
              <a:solidFill>
                <a:schemeClr val="bg2"/>
              </a:solidFill>
              <a:latin typeface="+mj-lt"/>
              <a:ea typeface="SimSun" pitchFamily="2" charset="-122"/>
              <a:cs typeface="Arial" pitchFamily="34" charset="0"/>
            </a:endParaRPr>
          </a:p>
          <a:p>
            <a:pPr eaLnBrk="0" fontAlgn="base" hangingPunct="0">
              <a:spcBef>
                <a:spcPct val="0"/>
              </a:spcBef>
              <a:spcAft>
                <a:spcPct val="0"/>
              </a:spcAft>
              <a:tabLst>
                <a:tab pos="676275" algn="l"/>
              </a:tabLst>
            </a:pPr>
            <a:endParaRPr lang="nl-NL" altLang="zh-CN" dirty="0">
              <a:solidFill>
                <a:schemeClr val="bg2"/>
              </a:solidFill>
              <a:latin typeface="+mj-lt"/>
              <a:cs typeface="Arial" pitchFamily="34" charset="0"/>
            </a:endParaRPr>
          </a:p>
          <a:p>
            <a:pPr marL="0" indent="0">
              <a:buNone/>
            </a:pPr>
            <a:r>
              <a:rPr lang="en-US" b="1" dirty="0" smtClean="0">
                <a:latin typeface="+mj-lt"/>
              </a:rPr>
              <a:t> </a:t>
            </a:r>
            <a:endParaRPr lang="en-US" b="1"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722980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nl-NL" altLang="zh-CN" b="1" dirty="0" smtClean="0">
                <a:solidFill>
                  <a:schemeClr val="bg2"/>
                </a:solidFill>
                <a:cs typeface="Arial" pitchFamily="34" charset="0"/>
              </a:rPr>
              <a:t>Riders with Visual Impairment</a:t>
            </a:r>
            <a:endParaRPr lang="en-US" b="1" dirty="0"/>
          </a:p>
        </p:txBody>
      </p:sp>
      <p:sp>
        <p:nvSpPr>
          <p:cNvPr id="3" name="Content Placeholder 2"/>
          <p:cNvSpPr>
            <a:spLocks noGrp="1"/>
          </p:cNvSpPr>
          <p:nvPr>
            <p:ph idx="1"/>
          </p:nvPr>
        </p:nvSpPr>
        <p:spPr>
          <a:xfrm>
            <a:off x="457200" y="1066800"/>
            <a:ext cx="8229600" cy="4724400"/>
          </a:xfrm>
        </p:spPr>
        <p:txBody>
          <a:bodyPr>
            <a:noAutofit/>
          </a:bodyPr>
          <a:lstStyle/>
          <a:p>
            <a:pPr eaLnBrk="0" fontAlgn="base" hangingPunct="0">
              <a:spcBef>
                <a:spcPct val="0"/>
              </a:spcBef>
              <a:spcAft>
                <a:spcPct val="0"/>
              </a:spcAft>
            </a:pPr>
            <a:endParaRPr lang="en-GB" altLang="zh-CN" sz="1600" dirty="0" smtClean="0">
              <a:solidFill>
                <a:schemeClr val="bg2"/>
              </a:solidFill>
              <a:latin typeface="+mj-lt"/>
              <a:ea typeface="SimSun" pitchFamily="2" charset="-122"/>
              <a:cs typeface="Arial" pitchFamily="34" charset="0"/>
            </a:endParaRPr>
          </a:p>
          <a:p>
            <a:pPr eaLnBrk="0" fontAlgn="base" hangingPunct="0">
              <a:spcBef>
                <a:spcPct val="0"/>
              </a:spcBef>
              <a:spcAft>
                <a:spcPct val="0"/>
              </a:spcAft>
            </a:pPr>
            <a:r>
              <a:rPr lang="en-GB" altLang="zh-CN" sz="1800" dirty="0">
                <a:solidFill>
                  <a:schemeClr val="bg2"/>
                </a:solidFill>
                <a:latin typeface="+mj-lt"/>
                <a:ea typeface="SimSun" pitchFamily="2" charset="-122"/>
                <a:cs typeface="Arial" pitchFamily="34" charset="0"/>
              </a:rPr>
              <a:t>When </a:t>
            </a:r>
            <a:r>
              <a:rPr lang="en-GB" altLang="zh-CN" sz="1800" dirty="0" smtClean="0">
                <a:solidFill>
                  <a:schemeClr val="bg2"/>
                </a:solidFill>
                <a:latin typeface="+mj-lt"/>
                <a:ea typeface="SimSun" pitchFamily="2" charset="-122"/>
                <a:cs typeface="Arial" pitchFamily="34" charset="0"/>
              </a:rPr>
              <a:t>first entering </a:t>
            </a:r>
            <a:r>
              <a:rPr lang="en-GB" altLang="zh-CN" sz="1800" dirty="0">
                <a:solidFill>
                  <a:schemeClr val="bg2"/>
                </a:solidFill>
                <a:latin typeface="+mj-lt"/>
                <a:ea typeface="SimSun" pitchFamily="2" charset="-122"/>
                <a:cs typeface="Arial" pitchFamily="34" charset="0"/>
              </a:rPr>
              <a:t>the arena, </a:t>
            </a:r>
            <a:r>
              <a:rPr lang="en-GB" altLang="zh-CN" sz="1800" dirty="0" smtClean="0">
                <a:solidFill>
                  <a:schemeClr val="bg2"/>
                </a:solidFill>
                <a:latin typeface="+mj-lt"/>
                <a:ea typeface="SimSun" pitchFamily="2" charset="-122"/>
                <a:cs typeface="Arial" pitchFamily="34" charset="0"/>
              </a:rPr>
              <a:t>they </a:t>
            </a:r>
            <a:r>
              <a:rPr lang="en-GB" altLang="zh-CN" sz="1800" dirty="0">
                <a:solidFill>
                  <a:schemeClr val="bg2"/>
                </a:solidFill>
                <a:latin typeface="+mj-lt"/>
                <a:ea typeface="SimSun" pitchFamily="2" charset="-122"/>
                <a:cs typeface="Arial" pitchFamily="34" charset="0"/>
              </a:rPr>
              <a:t>are permitted to ride round the inside of the arena once in each direction and change the rein once. During this time, the “living letters” should call. This will give the rider the opportunity to </a:t>
            </a:r>
            <a:r>
              <a:rPr lang="en-GB" altLang="zh-CN" sz="1800" dirty="0" smtClean="0">
                <a:solidFill>
                  <a:schemeClr val="bg2"/>
                </a:solidFill>
                <a:latin typeface="+mj-lt"/>
                <a:ea typeface="SimSun" pitchFamily="2" charset="-122"/>
                <a:cs typeface="Arial" pitchFamily="34" charset="0"/>
              </a:rPr>
              <a:t>familiarize </a:t>
            </a:r>
            <a:r>
              <a:rPr lang="en-GB" altLang="zh-CN" sz="1800" dirty="0">
                <a:solidFill>
                  <a:schemeClr val="bg2"/>
                </a:solidFill>
                <a:latin typeface="+mj-lt"/>
                <a:ea typeface="SimSun" pitchFamily="2" charset="-122"/>
                <a:cs typeface="Arial" pitchFamily="34" charset="0"/>
              </a:rPr>
              <a:t>themselves with the sound of each individual voice at each letter before starting their dressage test</a:t>
            </a:r>
            <a:r>
              <a:rPr lang="en-GB" altLang="zh-CN" sz="1800" dirty="0" smtClean="0">
                <a:solidFill>
                  <a:schemeClr val="bg2"/>
                </a:solidFill>
                <a:latin typeface="+mj-lt"/>
                <a:ea typeface="SimSun" pitchFamily="2" charset="-122"/>
                <a:cs typeface="Arial" pitchFamily="34" charset="0"/>
              </a:rPr>
              <a:t>.</a:t>
            </a:r>
          </a:p>
          <a:p>
            <a:pPr eaLnBrk="0" fontAlgn="base" hangingPunct="0">
              <a:spcBef>
                <a:spcPct val="0"/>
              </a:spcBef>
              <a:spcAft>
                <a:spcPct val="0"/>
              </a:spcAft>
            </a:pPr>
            <a:endParaRPr lang="nl-NL" altLang="zh-CN" sz="1800" dirty="0">
              <a:solidFill>
                <a:schemeClr val="bg2"/>
              </a:solidFill>
              <a:latin typeface="+mj-lt"/>
              <a:cs typeface="Arial" pitchFamily="34" charset="0"/>
            </a:endParaRPr>
          </a:p>
          <a:p>
            <a:pPr eaLnBrk="0" fontAlgn="base" hangingPunct="0">
              <a:spcBef>
                <a:spcPct val="0"/>
              </a:spcBef>
              <a:spcAft>
                <a:spcPct val="0"/>
              </a:spcAft>
            </a:pPr>
            <a:r>
              <a:rPr lang="en-GB" altLang="zh-CN" sz="1800" dirty="0" smtClean="0">
                <a:solidFill>
                  <a:schemeClr val="bg2"/>
                </a:solidFill>
                <a:latin typeface="+mj-lt"/>
                <a:ea typeface="SimSun" pitchFamily="2" charset="-122"/>
                <a:cs typeface="Arial" pitchFamily="34" charset="0"/>
              </a:rPr>
              <a:t>They usually </a:t>
            </a:r>
            <a:r>
              <a:rPr lang="en-GB" altLang="zh-CN" sz="1800" dirty="0">
                <a:solidFill>
                  <a:schemeClr val="bg2"/>
                </a:solidFill>
                <a:latin typeface="+mj-lt"/>
                <a:ea typeface="SimSun" pitchFamily="2" charset="-122"/>
                <a:cs typeface="Arial" pitchFamily="34" charset="0"/>
              </a:rPr>
              <a:t>need one or more callers. I</a:t>
            </a:r>
            <a:r>
              <a:rPr lang="en-GB" altLang="zh-CN" sz="1800" dirty="0" smtClean="0">
                <a:solidFill>
                  <a:schemeClr val="bg2"/>
                </a:solidFill>
                <a:latin typeface="+mj-lt"/>
                <a:ea typeface="SimSun" pitchFamily="2" charset="-122"/>
                <a:cs typeface="Arial" pitchFamily="34" charset="0"/>
              </a:rPr>
              <a:t>ndividuals stand </a:t>
            </a:r>
            <a:r>
              <a:rPr lang="en-GB" altLang="zh-CN" sz="1800" dirty="0">
                <a:solidFill>
                  <a:schemeClr val="bg2"/>
                </a:solidFill>
                <a:latin typeface="+mj-lt"/>
                <a:ea typeface="SimSun" pitchFamily="2" charset="-122"/>
                <a:cs typeface="Arial" pitchFamily="34" charset="0"/>
              </a:rPr>
              <a:t>motionless, one behind each letter around the dressage arena. As the rider passes one letter, the “living letter” standing at the next letter begins to call their letter clearly and rhythmically. When the rider reaches that “living letter”, that person calls their letter slightly louder one final time then stops and the person standing at the NEXT letter in the pattern of the test starts to call. It takes total concentration from all eight people. Often a ninth person, usually the trainer, stands on the </a:t>
            </a:r>
            <a:r>
              <a:rPr lang="en-GB" altLang="zh-CN" sz="1800" dirty="0" err="1" smtClean="0">
                <a:solidFill>
                  <a:schemeClr val="bg2"/>
                </a:solidFill>
                <a:latin typeface="+mj-lt"/>
                <a:ea typeface="SimSun" pitchFamily="2" charset="-122"/>
                <a:cs typeface="Arial" pitchFamily="34" charset="0"/>
              </a:rPr>
              <a:t>center</a:t>
            </a:r>
            <a:r>
              <a:rPr lang="en-GB" altLang="zh-CN" sz="1800" dirty="0" smtClean="0">
                <a:solidFill>
                  <a:schemeClr val="bg2"/>
                </a:solidFill>
                <a:latin typeface="+mj-lt"/>
                <a:ea typeface="SimSun" pitchFamily="2" charset="-122"/>
                <a:cs typeface="Arial" pitchFamily="34" charset="0"/>
              </a:rPr>
              <a:t> </a:t>
            </a:r>
            <a:r>
              <a:rPr lang="en-GB" altLang="zh-CN" sz="1800" dirty="0">
                <a:solidFill>
                  <a:schemeClr val="bg2"/>
                </a:solidFill>
                <a:latin typeface="+mj-lt"/>
                <a:ea typeface="SimSun" pitchFamily="2" charset="-122"/>
                <a:cs typeface="Arial" pitchFamily="34" charset="0"/>
              </a:rPr>
              <a:t>line and coordinates or orchestrates everything silently.</a:t>
            </a:r>
            <a:endParaRPr lang="nl-NL" altLang="zh-CN" sz="1800" dirty="0">
              <a:solidFill>
                <a:schemeClr val="bg2"/>
              </a:solidFill>
              <a:latin typeface="+mj-lt"/>
              <a:cs typeface="Arial" pitchFamily="34" charset="0"/>
            </a:endParaRPr>
          </a:p>
          <a:p>
            <a:pPr eaLnBrk="0" fontAlgn="base" hangingPunct="0">
              <a:spcBef>
                <a:spcPct val="0"/>
              </a:spcBef>
              <a:spcAft>
                <a:spcPct val="0"/>
              </a:spcAft>
            </a:pPr>
            <a:endParaRPr lang="en-GB" altLang="zh-CN" sz="1600" dirty="0" smtClean="0">
              <a:solidFill>
                <a:schemeClr val="bg2"/>
              </a:solidFill>
              <a:latin typeface="+mj-lt"/>
              <a:ea typeface="SimSun" pitchFamily="2" charset="-122"/>
              <a:cs typeface="Arial" pitchFamily="34" charset="0"/>
            </a:endParaRPr>
          </a:p>
          <a:p>
            <a:endParaRPr lang="en-US" sz="1600" dirty="0">
              <a:solidFill>
                <a:schemeClr val="bg2"/>
              </a:solidFill>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197010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Living Letters Demo</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400" dirty="0" smtClean="0">
                <a:latin typeface="+mj-lt"/>
                <a:hlinkClick r:id="rId2"/>
              </a:rPr>
              <a:t>Visually Impaired Rider Video</a:t>
            </a:r>
            <a:endParaRPr lang="en-US" sz="2400" dirty="0" smtClean="0">
              <a:latin typeface="+mj-lt"/>
            </a:endParaRPr>
          </a:p>
          <a:p>
            <a:pPr algn="ctr"/>
            <a:endParaRPr lang="en-US" sz="2400" dirty="0" smtClean="0">
              <a:latin typeface="+mj-lt"/>
            </a:endParaRPr>
          </a:p>
          <a:p>
            <a:pPr marL="0" indent="0" algn="ctr">
              <a:buNone/>
            </a:pPr>
            <a:r>
              <a:rPr lang="en-US" sz="2400" dirty="0" smtClean="0">
                <a:latin typeface="+mj-lt"/>
              </a:rPr>
              <a:t>Rider at Carlisle Academy’s Para-Dressage Symposium, Practicing Use of Callers (Living Letters)</a:t>
            </a:r>
          </a:p>
          <a:p>
            <a:pPr algn="ctr"/>
            <a:endParaRPr lang="en-US" sz="2400"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429000"/>
            <a:ext cx="3733800" cy="2498246"/>
          </a:xfrm>
          <a:prstGeom prst="rect">
            <a:avLst/>
          </a:prstGeom>
        </p:spPr>
      </p:pic>
    </p:spTree>
    <p:extLst>
      <p:ext uri="{BB962C8B-B14F-4D97-AF65-F5344CB8AC3E}">
        <p14:creationId xmlns:p14="http://schemas.microsoft.com/office/powerpoint/2010/main" val="3447673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zh-CN" b="1" dirty="0" smtClean="0">
                <a:solidFill>
                  <a:schemeClr val="bg2"/>
                </a:solidFill>
                <a:ea typeface="SimSun" pitchFamily="2" charset="-122"/>
                <a:cs typeface="Arial" pitchFamily="34" charset="0"/>
              </a:rPr>
              <a:t>Modifications </a:t>
            </a:r>
            <a:r>
              <a:rPr lang="en-GB" altLang="zh-CN" b="1" dirty="0">
                <a:solidFill>
                  <a:schemeClr val="bg2"/>
                </a:solidFill>
                <a:ea typeface="SimSun" pitchFamily="2" charset="-122"/>
                <a:cs typeface="Arial" pitchFamily="34" charset="0"/>
              </a:rPr>
              <a:t>or </a:t>
            </a:r>
            <a:r>
              <a:rPr lang="en-GB" altLang="zh-CN" b="1" dirty="0" smtClean="0">
                <a:solidFill>
                  <a:schemeClr val="bg2"/>
                </a:solidFill>
                <a:ea typeface="SimSun" pitchFamily="2" charset="-122"/>
                <a:cs typeface="Arial" pitchFamily="34" charset="0"/>
              </a:rPr>
              <a:t>Adaptations </a:t>
            </a:r>
            <a:r>
              <a:rPr lang="en-GB" altLang="zh-CN" b="1" dirty="0">
                <a:solidFill>
                  <a:schemeClr val="bg2"/>
                </a:solidFill>
                <a:ea typeface="SimSun" pitchFamily="2" charset="-122"/>
                <a:cs typeface="Arial" pitchFamily="34" charset="0"/>
              </a:rPr>
              <a:t>of</a:t>
            </a:r>
            <a:endParaRPr lang="en-US" b="1" dirty="0"/>
          </a:p>
        </p:txBody>
      </p:sp>
      <p:sp>
        <p:nvSpPr>
          <p:cNvPr id="3" name="Content Placeholder 2"/>
          <p:cNvSpPr>
            <a:spLocks noGrp="1"/>
          </p:cNvSpPr>
          <p:nvPr>
            <p:ph idx="1"/>
          </p:nvPr>
        </p:nvSpPr>
        <p:spPr/>
        <p:txBody>
          <a:bodyPr>
            <a:normAutofit lnSpcReduction="10000"/>
          </a:bodyPr>
          <a:lstStyle/>
          <a:p>
            <a:pPr lvl="1" eaLnBrk="0" fontAlgn="base" hangingPunct="0">
              <a:spcBef>
                <a:spcPct val="0"/>
              </a:spcBef>
              <a:spcAft>
                <a:spcPct val="0"/>
              </a:spcAft>
              <a:buFont typeface="Courier New" panose="02070309020205020404" pitchFamily="49" charset="0"/>
              <a:buChar char="o"/>
              <a:tabLst>
                <a:tab pos="676275" algn="l"/>
              </a:tabLst>
            </a:pPr>
            <a:r>
              <a:rPr lang="en-GB" altLang="zh-CN" b="1" dirty="0" smtClean="0">
                <a:solidFill>
                  <a:schemeClr val="bg2"/>
                </a:solidFill>
                <a:latin typeface="+mj-lt"/>
                <a:ea typeface="SimSun" pitchFamily="2" charset="-122"/>
                <a:cs typeface="Arial" pitchFamily="34" charset="0"/>
              </a:rPr>
              <a:t>Saddlery</a:t>
            </a:r>
            <a:r>
              <a:rPr lang="en-GB" altLang="zh-CN" b="1" dirty="0">
                <a:solidFill>
                  <a:schemeClr val="bg2"/>
                </a:solidFill>
                <a:latin typeface="+mj-lt"/>
                <a:ea typeface="SimSun" pitchFamily="2" charset="-122"/>
                <a:cs typeface="Arial" pitchFamily="34" charset="0"/>
              </a:rPr>
              <a:t>: </a:t>
            </a:r>
            <a:r>
              <a:rPr lang="en-GB" altLang="zh-CN" dirty="0">
                <a:solidFill>
                  <a:schemeClr val="bg2"/>
                </a:solidFill>
                <a:latin typeface="+mj-lt"/>
                <a:ea typeface="SimSun" pitchFamily="2" charset="-122"/>
                <a:cs typeface="Arial" pitchFamily="34" charset="0"/>
              </a:rPr>
              <a:t>raised pieces on the saddle, special reins, stirrups, hand- hold </a:t>
            </a:r>
            <a:endParaRPr lang="nl-NL" altLang="zh-CN" dirty="0">
              <a:solidFill>
                <a:schemeClr val="bg2"/>
              </a:solidFill>
              <a:latin typeface="+mj-lt"/>
              <a:cs typeface="Arial" pitchFamily="34" charset="0"/>
            </a:endParaRPr>
          </a:p>
          <a:p>
            <a:pPr lvl="1" eaLnBrk="0" fontAlgn="base" hangingPunct="0">
              <a:spcBef>
                <a:spcPct val="0"/>
              </a:spcBef>
              <a:spcAft>
                <a:spcPct val="0"/>
              </a:spcAft>
              <a:buFont typeface="Courier New" panose="02070309020205020404" pitchFamily="49" charset="0"/>
              <a:buChar char="o"/>
              <a:tabLst>
                <a:tab pos="676275" algn="l"/>
              </a:tabLst>
            </a:pPr>
            <a:r>
              <a:rPr lang="en-GB" altLang="zh-CN" b="1" dirty="0">
                <a:solidFill>
                  <a:schemeClr val="bg2"/>
                </a:solidFill>
                <a:latin typeface="+mj-lt"/>
                <a:ea typeface="SimSun" pitchFamily="2" charset="-122"/>
                <a:cs typeface="Arial" pitchFamily="34" charset="0"/>
              </a:rPr>
              <a:t>Riding attire: </a:t>
            </a:r>
            <a:r>
              <a:rPr lang="en-GB" altLang="zh-CN" dirty="0">
                <a:solidFill>
                  <a:schemeClr val="bg2"/>
                </a:solidFill>
                <a:latin typeface="+mj-lt"/>
                <a:ea typeface="SimSun" pitchFamily="2" charset="-122"/>
                <a:cs typeface="Arial" pitchFamily="34" charset="0"/>
              </a:rPr>
              <a:t>riding footwear, no gloves</a:t>
            </a:r>
            <a:endParaRPr lang="nl-NL" altLang="zh-CN" dirty="0">
              <a:solidFill>
                <a:schemeClr val="bg2"/>
              </a:solidFill>
              <a:latin typeface="+mj-lt"/>
              <a:cs typeface="Arial" pitchFamily="34" charset="0"/>
            </a:endParaRPr>
          </a:p>
          <a:p>
            <a:pPr lvl="1" eaLnBrk="0" fontAlgn="base" hangingPunct="0">
              <a:spcBef>
                <a:spcPct val="0"/>
              </a:spcBef>
              <a:spcAft>
                <a:spcPct val="0"/>
              </a:spcAft>
              <a:buFont typeface="Courier New" panose="02070309020205020404" pitchFamily="49" charset="0"/>
              <a:buChar char="o"/>
              <a:tabLst>
                <a:tab pos="676275" algn="l"/>
              </a:tabLst>
            </a:pPr>
            <a:r>
              <a:rPr lang="en-GB" altLang="zh-CN" b="1" dirty="0">
                <a:solidFill>
                  <a:schemeClr val="bg2"/>
                </a:solidFill>
                <a:latin typeface="+mj-lt"/>
                <a:ea typeface="SimSun" pitchFamily="2" charset="-122"/>
                <a:cs typeface="Arial" pitchFamily="34" charset="0"/>
              </a:rPr>
              <a:t>Other riding equipment</a:t>
            </a:r>
            <a:r>
              <a:rPr lang="en-GB" altLang="zh-CN" dirty="0">
                <a:solidFill>
                  <a:schemeClr val="bg2"/>
                </a:solidFill>
                <a:latin typeface="+mj-lt"/>
                <a:ea typeface="SimSun" pitchFamily="2" charset="-122"/>
                <a:cs typeface="Arial" pitchFamily="34" charset="0"/>
              </a:rPr>
              <a:t>: whips, spurs</a:t>
            </a:r>
            <a:endParaRPr lang="nl-NL" altLang="zh-CN" dirty="0">
              <a:solidFill>
                <a:schemeClr val="bg2"/>
              </a:solidFill>
              <a:latin typeface="+mj-lt"/>
              <a:cs typeface="Arial" pitchFamily="34" charset="0"/>
            </a:endParaRPr>
          </a:p>
          <a:p>
            <a:pPr lvl="1" eaLnBrk="0" fontAlgn="base" hangingPunct="0">
              <a:spcBef>
                <a:spcPct val="0"/>
              </a:spcBef>
              <a:spcAft>
                <a:spcPct val="0"/>
              </a:spcAft>
              <a:buFont typeface="Courier New" panose="02070309020205020404" pitchFamily="49" charset="0"/>
              <a:buChar char="o"/>
              <a:tabLst>
                <a:tab pos="676275" algn="l"/>
              </a:tabLst>
            </a:pPr>
            <a:r>
              <a:rPr lang="en-GB" altLang="zh-CN" b="1" dirty="0">
                <a:solidFill>
                  <a:schemeClr val="bg2"/>
                </a:solidFill>
                <a:latin typeface="+mj-lt"/>
                <a:ea typeface="SimSun" pitchFamily="2" charset="-122"/>
                <a:cs typeface="Arial" pitchFamily="34" charset="0"/>
              </a:rPr>
              <a:t>Postural supports and orthoses: </a:t>
            </a:r>
            <a:r>
              <a:rPr lang="en-GB" altLang="zh-CN" dirty="0">
                <a:solidFill>
                  <a:schemeClr val="bg2"/>
                </a:solidFill>
                <a:latin typeface="+mj-lt"/>
                <a:ea typeface="SimSun" pitchFamily="2" charset="-122"/>
                <a:cs typeface="Arial" pitchFamily="34" charset="0"/>
              </a:rPr>
              <a:t>straps to control body parts, prostheses, </a:t>
            </a:r>
            <a:r>
              <a:rPr lang="en-GB" altLang="zh-CN" dirty="0" smtClean="0">
                <a:solidFill>
                  <a:schemeClr val="bg2"/>
                </a:solidFill>
                <a:latin typeface="+mj-lt"/>
                <a:ea typeface="SimSun" pitchFamily="2" charset="-122"/>
                <a:cs typeface="Arial" pitchFamily="34" charset="0"/>
              </a:rPr>
              <a:t>braces</a:t>
            </a:r>
          </a:p>
          <a:p>
            <a:pPr lvl="1" eaLnBrk="0" fontAlgn="base" hangingPunct="0">
              <a:spcBef>
                <a:spcPct val="0"/>
              </a:spcBef>
              <a:spcAft>
                <a:spcPct val="0"/>
              </a:spcAft>
              <a:buFont typeface="Courier New" panose="02070309020205020404" pitchFamily="49" charset="0"/>
              <a:buChar char="o"/>
              <a:tabLst>
                <a:tab pos="676275" algn="l"/>
              </a:tabLst>
            </a:pPr>
            <a:endParaRPr lang="en-GB" altLang="zh-CN" dirty="0">
              <a:solidFill>
                <a:schemeClr val="bg2"/>
              </a:solidFill>
              <a:latin typeface="+mj-lt"/>
              <a:ea typeface="SimSun" pitchFamily="2" charset="-122"/>
              <a:cs typeface="Arial" pitchFamily="34" charset="0"/>
            </a:endParaRPr>
          </a:p>
          <a:p>
            <a:pPr lvl="1" eaLnBrk="0" fontAlgn="base" hangingPunct="0">
              <a:spcBef>
                <a:spcPct val="0"/>
              </a:spcBef>
              <a:spcAft>
                <a:spcPct val="0"/>
              </a:spcAft>
              <a:buFont typeface="Courier New" panose="02070309020205020404" pitchFamily="49" charset="0"/>
              <a:buChar char="o"/>
              <a:tabLst>
                <a:tab pos="676275" algn="l"/>
              </a:tabLst>
            </a:pPr>
            <a:r>
              <a:rPr lang="en-GB" altLang="zh-CN" i="1" dirty="0" smtClean="0">
                <a:solidFill>
                  <a:schemeClr val="bg2"/>
                </a:solidFill>
                <a:latin typeface="+mj-lt"/>
                <a:ea typeface="SimSun" pitchFamily="2" charset="-122"/>
                <a:cs typeface="Arial" pitchFamily="34" charset="0"/>
              </a:rPr>
              <a:t>Note: An aid may be used if it is approved for all Para-Equestrians, or it is indicated on the Athlete Master List/Dispensation Certificate; not all aids listed are required to be used. </a:t>
            </a:r>
            <a:endParaRPr lang="nl-NL" altLang="zh-CN" i="1" dirty="0">
              <a:solidFill>
                <a:schemeClr val="bg2"/>
              </a:solidFill>
              <a:latin typeface="+mj-lt"/>
              <a:cs typeface="Arial" pitchFamily="34" charset="0"/>
            </a:endParaRP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027155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Compensating </a:t>
            </a:r>
            <a:r>
              <a:rPr lang="en-US" b="1" dirty="0"/>
              <a:t>Aids</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Afbeelding 5" descr="compensatie aids.JPG"/>
          <p:cNvPicPr>
            <a:picLocks noChangeAspect="1"/>
          </p:cNvPicPr>
          <p:nvPr/>
        </p:nvPicPr>
        <p:blipFill>
          <a:blip r:embed="rId2" cstate="print"/>
          <a:stretch>
            <a:fillRect/>
          </a:stretch>
        </p:blipFill>
        <p:spPr>
          <a:xfrm>
            <a:off x="304800" y="1447798"/>
            <a:ext cx="8534400" cy="4624599"/>
          </a:xfrm>
          <a:prstGeom prst="rect">
            <a:avLst/>
          </a:prstGeom>
        </p:spPr>
      </p:pic>
    </p:spTree>
    <p:extLst>
      <p:ext uri="{BB962C8B-B14F-4D97-AF65-F5344CB8AC3E}">
        <p14:creationId xmlns:p14="http://schemas.microsoft.com/office/powerpoint/2010/main" val="3151573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Compensating </a:t>
            </a:r>
            <a:r>
              <a:rPr lang="en-US" b="1" dirty="0"/>
              <a:t>Aids</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81000" y="1143000"/>
            <a:ext cx="2667000" cy="1766225"/>
          </a:xfrm>
          <a:prstGeom prst="rect">
            <a:avLst/>
          </a:prstGeom>
          <a:noFill/>
          <a:ln w="9525">
            <a:noFill/>
            <a:miter lim="800000"/>
            <a:headEnd/>
            <a:tailEnd/>
          </a:ln>
        </p:spPr>
      </p:pic>
      <p:sp>
        <p:nvSpPr>
          <p:cNvPr id="6" name="Rectangle 5"/>
          <p:cNvSpPr/>
          <p:nvPr/>
        </p:nvSpPr>
        <p:spPr>
          <a:xfrm>
            <a:off x="457200" y="3996624"/>
            <a:ext cx="2590800" cy="2031325"/>
          </a:xfrm>
          <a:prstGeom prst="rect">
            <a:avLst/>
          </a:prstGeom>
        </p:spPr>
        <p:txBody>
          <a:bodyPr wrap="square">
            <a:spAutoFit/>
          </a:bodyPr>
          <a:lstStyle/>
          <a:p>
            <a:r>
              <a:rPr lang="en-US" b="1" dirty="0">
                <a:solidFill>
                  <a:schemeClr val="bg2"/>
                </a:solidFill>
                <a:latin typeface="+mj-lt"/>
                <a:cs typeface="Arial" pitchFamily="34" charset="0"/>
              </a:rPr>
              <a:t>Measurement of the</a:t>
            </a:r>
          </a:p>
          <a:p>
            <a:r>
              <a:rPr lang="en-US" b="1" dirty="0">
                <a:solidFill>
                  <a:schemeClr val="bg2"/>
                </a:solidFill>
                <a:latin typeface="+mj-lt"/>
                <a:cs typeface="Arial" pitchFamily="34" charset="0"/>
              </a:rPr>
              <a:t>depth of the saddle</a:t>
            </a:r>
          </a:p>
          <a:p>
            <a:r>
              <a:rPr lang="en-US" dirty="0">
                <a:solidFill>
                  <a:schemeClr val="bg2"/>
                </a:solidFill>
                <a:latin typeface="+mj-lt"/>
                <a:cs typeface="Arial" pitchFamily="34" charset="0"/>
              </a:rPr>
              <a:t>when seat is pressed</a:t>
            </a:r>
          </a:p>
          <a:p>
            <a:r>
              <a:rPr lang="en-US" dirty="0">
                <a:solidFill>
                  <a:schemeClr val="bg2"/>
                </a:solidFill>
                <a:latin typeface="+mj-lt"/>
                <a:cs typeface="Arial" pitchFamily="34" charset="0"/>
              </a:rPr>
              <a:t>down, distance from</a:t>
            </a:r>
          </a:p>
          <a:p>
            <a:r>
              <a:rPr lang="en-US" dirty="0">
                <a:solidFill>
                  <a:schemeClr val="bg2"/>
                </a:solidFill>
                <a:latin typeface="+mj-lt"/>
                <a:cs typeface="Arial" pitchFamily="34" charset="0"/>
              </a:rPr>
              <a:t>seat to top of cantle</a:t>
            </a:r>
          </a:p>
          <a:p>
            <a:r>
              <a:rPr lang="en-US" dirty="0">
                <a:solidFill>
                  <a:schemeClr val="bg2"/>
                </a:solidFill>
                <a:latin typeface="+mj-lt"/>
                <a:cs typeface="Arial" pitchFamily="34" charset="0"/>
              </a:rPr>
              <a:t>or pommel is no</a:t>
            </a:r>
          </a:p>
          <a:p>
            <a:r>
              <a:rPr lang="en-US" dirty="0">
                <a:solidFill>
                  <a:schemeClr val="bg2"/>
                </a:solidFill>
                <a:latin typeface="+mj-lt"/>
                <a:cs typeface="Arial" pitchFamily="34" charset="0"/>
              </a:rPr>
              <a:t>greater than 12 cm.</a:t>
            </a:r>
          </a:p>
        </p:txBody>
      </p:sp>
      <p:pic>
        <p:nvPicPr>
          <p:cNvPr id="7" name="Picture 3"/>
          <p:cNvPicPr>
            <a:picLocks noChangeAspect="1" noChangeArrowheads="1"/>
          </p:cNvPicPr>
          <p:nvPr/>
        </p:nvPicPr>
        <p:blipFill>
          <a:blip r:embed="rId3" cstate="print"/>
          <a:srcRect/>
          <a:stretch>
            <a:fillRect/>
          </a:stretch>
        </p:blipFill>
        <p:spPr bwMode="auto">
          <a:xfrm>
            <a:off x="3325586" y="3903359"/>
            <a:ext cx="2694214" cy="2079136"/>
          </a:xfrm>
          <a:prstGeom prst="rect">
            <a:avLst/>
          </a:prstGeom>
          <a:noFill/>
          <a:ln w="9525">
            <a:noFill/>
            <a:miter lim="800000"/>
            <a:headEnd/>
            <a:tailEnd/>
          </a:ln>
        </p:spPr>
      </p:pic>
      <p:sp>
        <p:nvSpPr>
          <p:cNvPr id="8" name="Rectangle 7"/>
          <p:cNvSpPr/>
          <p:nvPr/>
        </p:nvSpPr>
        <p:spPr>
          <a:xfrm>
            <a:off x="3325586" y="1676400"/>
            <a:ext cx="2737757" cy="1477328"/>
          </a:xfrm>
          <a:prstGeom prst="rect">
            <a:avLst/>
          </a:prstGeom>
        </p:spPr>
        <p:txBody>
          <a:bodyPr wrap="square">
            <a:spAutoFit/>
          </a:bodyPr>
          <a:lstStyle/>
          <a:p>
            <a:r>
              <a:rPr lang="en-US" b="1" dirty="0">
                <a:solidFill>
                  <a:srgbClr val="FF0000"/>
                </a:solidFill>
                <a:latin typeface="+mj-lt"/>
                <a:cs typeface="Arial" pitchFamily="34" charset="0"/>
              </a:rPr>
              <a:t>INCORRECT - CANTLE TOO HIGH</a:t>
            </a:r>
          </a:p>
          <a:p>
            <a:r>
              <a:rPr lang="en-US" dirty="0">
                <a:solidFill>
                  <a:schemeClr val="bg2"/>
                </a:solidFill>
                <a:latin typeface="+mj-lt"/>
                <a:cs typeface="Arial" pitchFamily="34" charset="0"/>
              </a:rPr>
              <a:t>greater than 12 cm. from seat to</a:t>
            </a:r>
          </a:p>
          <a:p>
            <a:r>
              <a:rPr lang="en-US" dirty="0">
                <a:solidFill>
                  <a:schemeClr val="bg2"/>
                </a:solidFill>
                <a:latin typeface="+mj-lt"/>
                <a:cs typeface="Arial" pitchFamily="34" charset="0"/>
              </a:rPr>
              <a:t>top of cantle</a:t>
            </a:r>
          </a:p>
        </p:txBody>
      </p:sp>
      <p:pic>
        <p:nvPicPr>
          <p:cNvPr id="9" name="Picture 2"/>
          <p:cNvPicPr>
            <a:picLocks noChangeAspect="1" noChangeArrowheads="1"/>
          </p:cNvPicPr>
          <p:nvPr/>
        </p:nvPicPr>
        <p:blipFill>
          <a:blip r:embed="rId4" cstate="print"/>
          <a:srcRect/>
          <a:stretch>
            <a:fillRect/>
          </a:stretch>
        </p:blipFill>
        <p:spPr bwMode="auto">
          <a:xfrm>
            <a:off x="6172200" y="1273124"/>
            <a:ext cx="2357989" cy="2155875"/>
          </a:xfrm>
          <a:prstGeom prst="rect">
            <a:avLst/>
          </a:prstGeom>
          <a:noFill/>
          <a:ln w="9525">
            <a:noFill/>
            <a:miter lim="800000"/>
            <a:headEnd/>
            <a:tailEnd/>
          </a:ln>
        </p:spPr>
      </p:pic>
      <p:sp>
        <p:nvSpPr>
          <p:cNvPr id="10" name="Rectangle 9"/>
          <p:cNvSpPr/>
          <p:nvPr/>
        </p:nvSpPr>
        <p:spPr>
          <a:xfrm>
            <a:off x="6324600" y="4495800"/>
            <a:ext cx="2476500" cy="1200329"/>
          </a:xfrm>
          <a:prstGeom prst="rect">
            <a:avLst/>
          </a:prstGeom>
        </p:spPr>
        <p:txBody>
          <a:bodyPr wrap="square">
            <a:spAutoFit/>
          </a:bodyPr>
          <a:lstStyle/>
          <a:p>
            <a:r>
              <a:rPr lang="en-US" dirty="0">
                <a:solidFill>
                  <a:schemeClr val="bg2"/>
                </a:solidFill>
                <a:latin typeface="+mj-lt"/>
                <a:cs typeface="Arial" pitchFamily="34" charset="0"/>
              </a:rPr>
              <a:t>Adapted saddle with </a:t>
            </a:r>
            <a:r>
              <a:rPr lang="en-US" dirty="0" smtClean="0">
                <a:solidFill>
                  <a:schemeClr val="bg2"/>
                </a:solidFill>
                <a:latin typeface="+mj-lt"/>
                <a:cs typeface="Arial" pitchFamily="34" charset="0"/>
              </a:rPr>
              <a:t>raised cantle </a:t>
            </a:r>
            <a:r>
              <a:rPr lang="en-US" dirty="0">
                <a:solidFill>
                  <a:schemeClr val="bg2"/>
                </a:solidFill>
                <a:latin typeface="+mj-lt"/>
                <a:cs typeface="Arial" pitchFamily="34" charset="0"/>
              </a:rPr>
              <a:t>and seat saver (</a:t>
            </a:r>
            <a:r>
              <a:rPr lang="en-US" dirty="0" smtClean="0">
                <a:solidFill>
                  <a:schemeClr val="bg2"/>
                </a:solidFill>
                <a:latin typeface="+mj-lt"/>
                <a:cs typeface="Arial" pitchFamily="34" charset="0"/>
              </a:rPr>
              <a:t>also single </a:t>
            </a:r>
            <a:r>
              <a:rPr lang="en-US" dirty="0">
                <a:solidFill>
                  <a:schemeClr val="bg2"/>
                </a:solidFill>
                <a:latin typeface="+mj-lt"/>
                <a:cs typeface="Arial" pitchFamily="34" charset="0"/>
              </a:rPr>
              <a:t>solid hand hold)</a:t>
            </a:r>
          </a:p>
        </p:txBody>
      </p:sp>
      <p:sp>
        <p:nvSpPr>
          <p:cNvPr id="11" name="Down Arrow 10"/>
          <p:cNvSpPr/>
          <p:nvPr/>
        </p:nvSpPr>
        <p:spPr>
          <a:xfrm>
            <a:off x="5105400" y="2895600"/>
            <a:ext cx="609600" cy="894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7162800" y="3652157"/>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540329" y="3068209"/>
            <a:ext cx="533400" cy="917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3798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Compensating </a:t>
            </a:r>
            <a:r>
              <a:rPr lang="en-US" b="1" dirty="0"/>
              <a:t>Aids</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3581400"/>
            <a:ext cx="2311325" cy="2318571"/>
          </a:xfrm>
          <a:prstGeom prst="rect">
            <a:avLst/>
          </a:prstGeom>
          <a:noFill/>
          <a:ln w="9525">
            <a:noFill/>
            <a:miter lim="800000"/>
            <a:headEnd/>
            <a:tailEnd/>
          </a:ln>
        </p:spPr>
      </p:pic>
      <p:sp>
        <p:nvSpPr>
          <p:cNvPr id="6" name="Rectangle 5"/>
          <p:cNvSpPr/>
          <p:nvPr/>
        </p:nvSpPr>
        <p:spPr>
          <a:xfrm>
            <a:off x="228600" y="1679805"/>
            <a:ext cx="2667000" cy="646331"/>
          </a:xfrm>
          <a:prstGeom prst="rect">
            <a:avLst/>
          </a:prstGeom>
        </p:spPr>
        <p:txBody>
          <a:bodyPr wrap="square">
            <a:spAutoFit/>
          </a:bodyPr>
          <a:lstStyle/>
          <a:p>
            <a:r>
              <a:rPr lang="en-US" dirty="0">
                <a:solidFill>
                  <a:schemeClr val="bg2"/>
                </a:solidFill>
                <a:latin typeface="+mj-lt"/>
                <a:cs typeface="Arial" pitchFamily="34" charset="0"/>
              </a:rPr>
              <a:t>Adapted saddle with </a:t>
            </a:r>
            <a:r>
              <a:rPr lang="en-US" dirty="0" smtClean="0">
                <a:solidFill>
                  <a:schemeClr val="bg2"/>
                </a:solidFill>
                <a:latin typeface="+mj-lt"/>
                <a:cs typeface="Arial" pitchFamily="34" charset="0"/>
              </a:rPr>
              <a:t>knee guides</a:t>
            </a:r>
            <a:endParaRPr lang="en-US" dirty="0">
              <a:solidFill>
                <a:schemeClr val="bg2"/>
              </a:solidFill>
              <a:latin typeface="+mj-lt"/>
              <a:cs typeface="Arial"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3124200" y="1485162"/>
            <a:ext cx="2367334" cy="2085352"/>
          </a:xfrm>
          <a:prstGeom prst="rect">
            <a:avLst/>
          </a:prstGeom>
          <a:noFill/>
          <a:ln w="9525">
            <a:noFill/>
            <a:miter lim="800000"/>
            <a:headEnd/>
            <a:tailEnd/>
          </a:ln>
        </p:spPr>
      </p:pic>
      <p:sp>
        <p:nvSpPr>
          <p:cNvPr id="8" name="Rectangle 7"/>
          <p:cNvSpPr/>
          <p:nvPr/>
        </p:nvSpPr>
        <p:spPr>
          <a:xfrm>
            <a:off x="3733800" y="5094514"/>
            <a:ext cx="1297150" cy="369332"/>
          </a:xfrm>
          <a:prstGeom prst="rect">
            <a:avLst/>
          </a:prstGeom>
        </p:spPr>
        <p:txBody>
          <a:bodyPr wrap="none">
            <a:spAutoFit/>
          </a:bodyPr>
          <a:lstStyle/>
          <a:p>
            <a:r>
              <a:rPr lang="en-US" dirty="0">
                <a:solidFill>
                  <a:schemeClr val="bg2"/>
                </a:solidFill>
                <a:latin typeface="+mj-lt"/>
                <a:cs typeface="Arial" pitchFamily="34" charset="0"/>
              </a:rPr>
              <a:t>Side saddle</a:t>
            </a:r>
          </a:p>
        </p:txBody>
      </p:sp>
      <p:pic>
        <p:nvPicPr>
          <p:cNvPr id="9" name="Picture 4"/>
          <p:cNvPicPr>
            <a:picLocks noChangeAspect="1" noChangeArrowheads="1"/>
          </p:cNvPicPr>
          <p:nvPr/>
        </p:nvPicPr>
        <p:blipFill>
          <a:blip r:embed="rId4" cstate="print"/>
          <a:srcRect/>
          <a:stretch>
            <a:fillRect/>
          </a:stretch>
        </p:blipFill>
        <p:spPr bwMode="auto">
          <a:xfrm>
            <a:off x="6629400" y="3802654"/>
            <a:ext cx="2226382" cy="2119087"/>
          </a:xfrm>
          <a:prstGeom prst="rect">
            <a:avLst/>
          </a:prstGeom>
          <a:noFill/>
          <a:ln w="9525">
            <a:noFill/>
            <a:miter lim="800000"/>
            <a:headEnd/>
            <a:tailEnd/>
          </a:ln>
        </p:spPr>
      </p:pic>
      <p:sp>
        <p:nvSpPr>
          <p:cNvPr id="10" name="Rectangle 9"/>
          <p:cNvSpPr/>
          <p:nvPr/>
        </p:nvSpPr>
        <p:spPr>
          <a:xfrm>
            <a:off x="6017858" y="914400"/>
            <a:ext cx="2837924" cy="2308324"/>
          </a:xfrm>
          <a:prstGeom prst="rect">
            <a:avLst/>
          </a:prstGeom>
        </p:spPr>
        <p:txBody>
          <a:bodyPr wrap="square">
            <a:spAutoFit/>
          </a:bodyPr>
          <a:lstStyle/>
          <a:p>
            <a:r>
              <a:rPr lang="en-US" sz="1600" dirty="0">
                <a:solidFill>
                  <a:schemeClr val="bg2"/>
                </a:solidFill>
                <a:latin typeface="+mj-lt"/>
                <a:cs typeface="Arial" pitchFamily="34" charset="0"/>
              </a:rPr>
              <a:t>A seat saver is a removable attachment to the seat of the saddle for padding to protect the skin of those</a:t>
            </a:r>
          </a:p>
          <a:p>
            <a:r>
              <a:rPr lang="en-US" sz="1600" dirty="0">
                <a:solidFill>
                  <a:schemeClr val="bg2"/>
                </a:solidFill>
                <a:latin typeface="+mj-lt"/>
                <a:cs typeface="Arial" pitchFamily="34" charset="0"/>
              </a:rPr>
              <a:t>competitors with impaired sensation. </a:t>
            </a:r>
            <a:r>
              <a:rPr lang="en-US" sz="1600" dirty="0" smtClean="0">
                <a:solidFill>
                  <a:schemeClr val="bg2"/>
                </a:solidFill>
                <a:latin typeface="+mj-lt"/>
                <a:cs typeface="Arial" pitchFamily="34" charset="0"/>
              </a:rPr>
              <a:t>Seat </a:t>
            </a:r>
            <a:r>
              <a:rPr lang="en-US" sz="1600" dirty="0">
                <a:solidFill>
                  <a:schemeClr val="bg2"/>
                </a:solidFill>
                <a:latin typeface="+mj-lt"/>
                <a:cs typeface="Arial" pitchFamily="34" charset="0"/>
              </a:rPr>
              <a:t>savers may be made of various materials such </a:t>
            </a:r>
            <a:r>
              <a:rPr lang="en-US" sz="1600" dirty="0" smtClean="0">
                <a:solidFill>
                  <a:schemeClr val="bg2"/>
                </a:solidFill>
                <a:latin typeface="+mj-lt"/>
                <a:cs typeface="Arial" pitchFamily="34" charset="0"/>
              </a:rPr>
              <a:t>as leather</a:t>
            </a:r>
            <a:r>
              <a:rPr lang="en-US" sz="1600" dirty="0">
                <a:solidFill>
                  <a:schemeClr val="bg2"/>
                </a:solidFill>
                <a:latin typeface="+mj-lt"/>
                <a:cs typeface="Arial" pitchFamily="34" charset="0"/>
              </a:rPr>
              <a:t>, lambs wool or synthetic material.</a:t>
            </a:r>
          </a:p>
        </p:txBody>
      </p:sp>
      <p:sp>
        <p:nvSpPr>
          <p:cNvPr id="11" name="Down Arrow 10"/>
          <p:cNvSpPr/>
          <p:nvPr/>
        </p:nvSpPr>
        <p:spPr>
          <a:xfrm>
            <a:off x="8229600" y="29718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143000" y="2470468"/>
            <a:ext cx="419100" cy="1002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4191000" y="3802653"/>
            <a:ext cx="457200" cy="1059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745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6"/>
          </a:xfrm>
        </p:spPr>
        <p:txBody>
          <a:bodyPr>
            <a:normAutofit/>
          </a:bodyPr>
          <a:lstStyle/>
          <a:p>
            <a:r>
              <a:rPr lang="en-US" b="1" dirty="0" smtClean="0"/>
              <a:t>Compensating </a:t>
            </a:r>
            <a:r>
              <a:rPr lang="en-US" b="1" dirty="0"/>
              <a:t>Aids</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01283" y="1524000"/>
            <a:ext cx="2517371" cy="2484593"/>
          </a:xfrm>
          <a:prstGeom prst="rect">
            <a:avLst/>
          </a:prstGeom>
          <a:noFill/>
          <a:ln w="9525">
            <a:noFill/>
            <a:miter lim="800000"/>
            <a:headEnd/>
            <a:tailEnd/>
          </a:ln>
        </p:spPr>
      </p:pic>
      <p:sp>
        <p:nvSpPr>
          <p:cNvPr id="6" name="Rectangle 5"/>
          <p:cNvSpPr/>
          <p:nvPr/>
        </p:nvSpPr>
        <p:spPr>
          <a:xfrm>
            <a:off x="201283" y="5105400"/>
            <a:ext cx="2999117" cy="646331"/>
          </a:xfrm>
          <a:prstGeom prst="rect">
            <a:avLst/>
          </a:prstGeom>
        </p:spPr>
        <p:txBody>
          <a:bodyPr wrap="square">
            <a:spAutoFit/>
          </a:bodyPr>
          <a:lstStyle/>
          <a:p>
            <a:r>
              <a:rPr lang="en-US" dirty="0">
                <a:solidFill>
                  <a:schemeClr val="bg2"/>
                </a:solidFill>
                <a:latin typeface="+mj-lt"/>
                <a:cs typeface="Arial" pitchFamily="34" charset="0"/>
              </a:rPr>
              <a:t>Saddle with soft hand hold</a:t>
            </a:r>
          </a:p>
          <a:p>
            <a:r>
              <a:rPr lang="en-US" dirty="0">
                <a:solidFill>
                  <a:schemeClr val="bg2"/>
                </a:solidFill>
                <a:latin typeface="+mj-lt"/>
                <a:cs typeface="Arial" pitchFamily="34" charset="0"/>
              </a:rPr>
              <a:t>across the pommel</a:t>
            </a:r>
          </a:p>
        </p:txBody>
      </p:sp>
      <p:pic>
        <p:nvPicPr>
          <p:cNvPr id="7" name="Picture 3"/>
          <p:cNvPicPr>
            <a:picLocks noChangeAspect="1" noChangeArrowheads="1"/>
          </p:cNvPicPr>
          <p:nvPr/>
        </p:nvPicPr>
        <p:blipFill>
          <a:blip r:embed="rId3" cstate="print"/>
          <a:srcRect/>
          <a:stretch>
            <a:fillRect/>
          </a:stretch>
        </p:blipFill>
        <p:spPr bwMode="auto">
          <a:xfrm>
            <a:off x="3276600" y="3276599"/>
            <a:ext cx="2448272" cy="2696647"/>
          </a:xfrm>
          <a:prstGeom prst="rect">
            <a:avLst/>
          </a:prstGeom>
          <a:noFill/>
          <a:ln w="9525">
            <a:noFill/>
            <a:miter lim="800000"/>
            <a:headEnd/>
            <a:tailEnd/>
          </a:ln>
        </p:spPr>
      </p:pic>
      <p:sp>
        <p:nvSpPr>
          <p:cNvPr id="8" name="Rectangle 7"/>
          <p:cNvSpPr/>
          <p:nvPr/>
        </p:nvSpPr>
        <p:spPr>
          <a:xfrm>
            <a:off x="3178629" y="1676400"/>
            <a:ext cx="2667000" cy="646331"/>
          </a:xfrm>
          <a:prstGeom prst="rect">
            <a:avLst/>
          </a:prstGeom>
        </p:spPr>
        <p:txBody>
          <a:bodyPr wrap="square">
            <a:spAutoFit/>
          </a:bodyPr>
          <a:lstStyle/>
          <a:p>
            <a:r>
              <a:rPr lang="en-US" dirty="0">
                <a:solidFill>
                  <a:schemeClr val="bg2"/>
                </a:solidFill>
                <a:latin typeface="+mj-lt"/>
                <a:cs typeface="Arial" pitchFamily="34" charset="0"/>
              </a:rPr>
              <a:t>Saddle with double hard</a:t>
            </a:r>
          </a:p>
          <a:p>
            <a:r>
              <a:rPr lang="en-US" dirty="0">
                <a:solidFill>
                  <a:schemeClr val="bg2"/>
                </a:solidFill>
                <a:latin typeface="+mj-lt"/>
                <a:cs typeface="Arial" pitchFamily="34" charset="0"/>
              </a:rPr>
              <a:t>hand hold</a:t>
            </a:r>
          </a:p>
        </p:txBody>
      </p:sp>
      <p:pic>
        <p:nvPicPr>
          <p:cNvPr id="9" name="Picture 4"/>
          <p:cNvPicPr>
            <a:picLocks noChangeAspect="1" noChangeArrowheads="1"/>
          </p:cNvPicPr>
          <p:nvPr/>
        </p:nvPicPr>
        <p:blipFill>
          <a:blip r:embed="rId4" cstate="print"/>
          <a:srcRect/>
          <a:stretch>
            <a:fillRect/>
          </a:stretch>
        </p:blipFill>
        <p:spPr bwMode="auto">
          <a:xfrm>
            <a:off x="6477000" y="1185994"/>
            <a:ext cx="2153816" cy="2273473"/>
          </a:xfrm>
          <a:prstGeom prst="rect">
            <a:avLst/>
          </a:prstGeom>
          <a:noFill/>
          <a:ln w="9525">
            <a:noFill/>
            <a:miter lim="800000"/>
            <a:headEnd/>
            <a:tailEnd/>
          </a:ln>
        </p:spPr>
      </p:pic>
      <p:sp>
        <p:nvSpPr>
          <p:cNvPr id="10" name="Rectangle 9"/>
          <p:cNvSpPr/>
          <p:nvPr/>
        </p:nvSpPr>
        <p:spPr>
          <a:xfrm>
            <a:off x="6111162" y="4809782"/>
            <a:ext cx="2885492" cy="1237565"/>
          </a:xfrm>
          <a:prstGeom prst="rect">
            <a:avLst/>
          </a:prstGeom>
        </p:spPr>
        <p:txBody>
          <a:bodyPr wrap="square">
            <a:spAutoFit/>
          </a:bodyPr>
          <a:lstStyle/>
          <a:p>
            <a:r>
              <a:rPr lang="en-US" dirty="0">
                <a:solidFill>
                  <a:schemeClr val="bg2"/>
                </a:solidFill>
                <a:latin typeface="+mj-lt"/>
                <a:cs typeface="Arial" pitchFamily="34" charset="0"/>
              </a:rPr>
              <a:t>Saddle with single, hard</a:t>
            </a:r>
          </a:p>
          <a:p>
            <a:r>
              <a:rPr lang="en-US" dirty="0">
                <a:solidFill>
                  <a:schemeClr val="bg2"/>
                </a:solidFill>
                <a:latin typeface="+mj-lt"/>
                <a:cs typeface="Arial" pitchFamily="34" charset="0"/>
              </a:rPr>
              <a:t>hand </a:t>
            </a:r>
            <a:r>
              <a:rPr lang="en-US" dirty="0" smtClean="0">
                <a:solidFill>
                  <a:schemeClr val="bg2"/>
                </a:solidFill>
                <a:latin typeface="+mj-lt"/>
                <a:cs typeface="Arial" pitchFamily="34" charset="0"/>
              </a:rPr>
              <a:t>hold Velcro </a:t>
            </a:r>
            <a:r>
              <a:rPr lang="en-US" dirty="0">
                <a:solidFill>
                  <a:schemeClr val="bg2"/>
                </a:solidFill>
                <a:latin typeface="+mj-lt"/>
                <a:cs typeface="Arial" pitchFamily="34" charset="0"/>
              </a:rPr>
              <a:t>to </a:t>
            </a:r>
            <a:r>
              <a:rPr lang="en-US" dirty="0" smtClean="0">
                <a:solidFill>
                  <a:schemeClr val="bg2"/>
                </a:solidFill>
                <a:latin typeface="+mj-lt"/>
                <a:cs typeface="Arial" pitchFamily="34" charset="0"/>
              </a:rPr>
              <a:t>assist foot </a:t>
            </a:r>
            <a:r>
              <a:rPr lang="en-US" dirty="0">
                <a:solidFill>
                  <a:schemeClr val="bg2"/>
                </a:solidFill>
                <a:latin typeface="+mj-lt"/>
                <a:cs typeface="Arial" pitchFamily="34" charset="0"/>
              </a:rPr>
              <a:t>to </a:t>
            </a:r>
            <a:r>
              <a:rPr lang="en-US" dirty="0" smtClean="0">
                <a:solidFill>
                  <a:schemeClr val="bg2"/>
                </a:solidFill>
                <a:latin typeface="+mj-lt"/>
                <a:cs typeface="Arial" pitchFamily="34" charset="0"/>
              </a:rPr>
              <a:t>stirrup Devonshire </a:t>
            </a:r>
            <a:r>
              <a:rPr lang="en-US" dirty="0">
                <a:solidFill>
                  <a:schemeClr val="bg2"/>
                </a:solidFill>
                <a:latin typeface="+mj-lt"/>
                <a:cs typeface="Arial" pitchFamily="34" charset="0"/>
              </a:rPr>
              <a:t>boot</a:t>
            </a:r>
          </a:p>
        </p:txBody>
      </p:sp>
      <p:sp>
        <p:nvSpPr>
          <p:cNvPr id="11" name="Down Arrow 10"/>
          <p:cNvSpPr/>
          <p:nvPr/>
        </p:nvSpPr>
        <p:spPr>
          <a:xfrm>
            <a:off x="1371600" y="4191000"/>
            <a:ext cx="457200" cy="914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086600" y="3581400"/>
            <a:ext cx="467308"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4572000" y="2209800"/>
            <a:ext cx="440871"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9788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04800"/>
            <a:ext cx="5867400" cy="1143000"/>
          </a:xfrm>
        </p:spPr>
        <p:txBody>
          <a:bodyPr>
            <a:normAutofit/>
          </a:bodyPr>
          <a:lstStyle/>
          <a:p>
            <a:r>
              <a:rPr lang="en-US" b="1" dirty="0" smtClean="0"/>
              <a:t>Compensating </a:t>
            </a:r>
            <a:r>
              <a:rPr lang="en-US" b="1" dirty="0"/>
              <a:t>Aids</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359228" y="304800"/>
            <a:ext cx="2688771" cy="3098318"/>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685800" y="3495144"/>
            <a:ext cx="3352800" cy="259463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724400" y="3375149"/>
            <a:ext cx="3590925" cy="2714625"/>
          </a:xfrm>
          <a:prstGeom prst="rect">
            <a:avLst/>
          </a:prstGeom>
          <a:noFill/>
          <a:ln w="9525">
            <a:noFill/>
            <a:miter lim="800000"/>
            <a:headEnd/>
            <a:tailEnd/>
          </a:ln>
        </p:spPr>
      </p:pic>
      <p:sp>
        <p:nvSpPr>
          <p:cNvPr id="8" name="Rectangle 7"/>
          <p:cNvSpPr/>
          <p:nvPr/>
        </p:nvSpPr>
        <p:spPr>
          <a:xfrm>
            <a:off x="3733800" y="2438400"/>
            <a:ext cx="3287695" cy="369332"/>
          </a:xfrm>
          <a:prstGeom prst="rect">
            <a:avLst/>
          </a:prstGeom>
        </p:spPr>
        <p:txBody>
          <a:bodyPr wrap="none">
            <a:spAutoFit/>
          </a:bodyPr>
          <a:lstStyle/>
          <a:p>
            <a:r>
              <a:rPr lang="en-US" dirty="0">
                <a:solidFill>
                  <a:schemeClr val="bg2"/>
                </a:solidFill>
                <a:latin typeface="+mj-lt"/>
                <a:cs typeface="Arial" pitchFamily="34" charset="0"/>
              </a:rPr>
              <a:t>EXAMPLES OF LOOPED REINS</a:t>
            </a:r>
          </a:p>
        </p:txBody>
      </p:sp>
    </p:spTree>
    <p:extLst>
      <p:ext uri="{BB962C8B-B14F-4D97-AF65-F5344CB8AC3E}">
        <p14:creationId xmlns:p14="http://schemas.microsoft.com/office/powerpoint/2010/main" val="2672753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Compensating </a:t>
            </a:r>
            <a:r>
              <a:rPr lang="en-US" b="1" dirty="0"/>
              <a:t>Aids</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04800" y="1143000"/>
            <a:ext cx="2743200" cy="2857069"/>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3178629" y="3138814"/>
            <a:ext cx="2489076" cy="2966433"/>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867400" y="1142999"/>
            <a:ext cx="3219366" cy="1985275"/>
          </a:xfrm>
          <a:prstGeom prst="rect">
            <a:avLst/>
          </a:prstGeom>
          <a:noFill/>
          <a:ln w="9525">
            <a:noFill/>
            <a:miter lim="800000"/>
            <a:headEnd/>
            <a:tailEnd/>
          </a:ln>
        </p:spPr>
      </p:pic>
      <p:sp>
        <p:nvSpPr>
          <p:cNvPr id="8" name="Rectangle 7"/>
          <p:cNvSpPr/>
          <p:nvPr/>
        </p:nvSpPr>
        <p:spPr>
          <a:xfrm>
            <a:off x="152400" y="5181917"/>
            <a:ext cx="3048000" cy="923330"/>
          </a:xfrm>
          <a:prstGeom prst="rect">
            <a:avLst/>
          </a:prstGeom>
        </p:spPr>
        <p:txBody>
          <a:bodyPr wrap="square">
            <a:spAutoFit/>
          </a:bodyPr>
          <a:lstStyle/>
          <a:p>
            <a:r>
              <a:rPr lang="en-US" dirty="0">
                <a:solidFill>
                  <a:schemeClr val="bg2"/>
                </a:solidFill>
                <a:latin typeface="+mj-lt"/>
                <a:cs typeface="Arial" pitchFamily="34" charset="0"/>
              </a:rPr>
              <a:t>Connecting rein </a:t>
            </a:r>
            <a:r>
              <a:rPr lang="en-US" dirty="0" smtClean="0">
                <a:solidFill>
                  <a:schemeClr val="bg2"/>
                </a:solidFill>
                <a:latin typeface="+mj-lt"/>
                <a:cs typeface="Arial" pitchFamily="34" charset="0"/>
              </a:rPr>
              <a:t>bar </a:t>
            </a:r>
            <a:r>
              <a:rPr lang="en-US" dirty="0">
                <a:solidFill>
                  <a:schemeClr val="bg2"/>
                </a:solidFill>
                <a:latin typeface="+mj-lt"/>
                <a:cs typeface="Arial" pitchFamily="34" charset="0"/>
              </a:rPr>
              <a:t>f</a:t>
            </a:r>
            <a:r>
              <a:rPr lang="en-US" dirty="0" smtClean="0">
                <a:solidFill>
                  <a:schemeClr val="bg2"/>
                </a:solidFill>
                <a:latin typeface="+mj-lt"/>
                <a:cs typeface="Arial" pitchFamily="34" charset="0"/>
              </a:rPr>
              <a:t>or </a:t>
            </a:r>
            <a:r>
              <a:rPr lang="en-US" dirty="0">
                <a:solidFill>
                  <a:schemeClr val="bg2"/>
                </a:solidFill>
                <a:latin typeface="+mj-lt"/>
                <a:cs typeface="Arial" pitchFamily="34" charset="0"/>
              </a:rPr>
              <a:t>one handed riding and rein control</a:t>
            </a:r>
            <a:endParaRPr lang="en-US" dirty="0">
              <a:solidFill>
                <a:schemeClr val="bg2"/>
              </a:solidFill>
              <a:latin typeface="+mj-lt"/>
            </a:endParaRPr>
          </a:p>
        </p:txBody>
      </p:sp>
      <p:sp>
        <p:nvSpPr>
          <p:cNvPr id="9" name="Down Arrow 8"/>
          <p:cNvSpPr/>
          <p:nvPr/>
        </p:nvSpPr>
        <p:spPr>
          <a:xfrm rot="10800000">
            <a:off x="1295400" y="4081164"/>
            <a:ext cx="533400" cy="9909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70277" y="1688068"/>
            <a:ext cx="1584023" cy="369332"/>
          </a:xfrm>
          <a:prstGeom prst="rect">
            <a:avLst/>
          </a:prstGeom>
        </p:spPr>
        <p:txBody>
          <a:bodyPr wrap="none">
            <a:spAutoFit/>
          </a:bodyPr>
          <a:lstStyle/>
          <a:p>
            <a:r>
              <a:rPr lang="en-US" dirty="0">
                <a:solidFill>
                  <a:schemeClr val="bg2"/>
                </a:solidFill>
                <a:latin typeface="+mj-lt"/>
                <a:cs typeface="Arial" pitchFamily="34" charset="0"/>
              </a:rPr>
              <a:t>LOOPED REIN</a:t>
            </a:r>
          </a:p>
        </p:txBody>
      </p:sp>
      <p:sp>
        <p:nvSpPr>
          <p:cNvPr id="11" name="Down Arrow 10"/>
          <p:cNvSpPr/>
          <p:nvPr/>
        </p:nvSpPr>
        <p:spPr>
          <a:xfrm>
            <a:off x="4191000" y="2057400"/>
            <a:ext cx="533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43583" y="4858751"/>
            <a:ext cx="2667000" cy="646331"/>
          </a:xfrm>
          <a:prstGeom prst="rect">
            <a:avLst/>
          </a:prstGeom>
        </p:spPr>
        <p:txBody>
          <a:bodyPr wrap="square">
            <a:spAutoFit/>
          </a:bodyPr>
          <a:lstStyle/>
          <a:p>
            <a:r>
              <a:rPr lang="en-US" dirty="0">
                <a:solidFill>
                  <a:schemeClr val="bg2"/>
                </a:solidFill>
                <a:latin typeface="+mj-lt"/>
                <a:cs typeface="Arial" pitchFamily="34" charset="0"/>
              </a:rPr>
              <a:t>Double bridle with split rein and looped rein</a:t>
            </a:r>
          </a:p>
        </p:txBody>
      </p:sp>
      <p:sp>
        <p:nvSpPr>
          <p:cNvPr id="13" name="Down Arrow 12"/>
          <p:cNvSpPr/>
          <p:nvPr/>
        </p:nvSpPr>
        <p:spPr>
          <a:xfrm rot="10800000">
            <a:off x="7010399" y="3429000"/>
            <a:ext cx="533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42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Primary Purpose of Para-Equestrian Sport</a:t>
            </a:r>
            <a:endParaRPr lang="en-US" b="1" dirty="0"/>
          </a:p>
        </p:txBody>
      </p:sp>
      <p:sp>
        <p:nvSpPr>
          <p:cNvPr id="3" name="Content Placeholder 2"/>
          <p:cNvSpPr>
            <a:spLocks noGrp="1"/>
          </p:cNvSpPr>
          <p:nvPr>
            <p:ph idx="1"/>
          </p:nvPr>
        </p:nvSpPr>
        <p:spPr>
          <a:xfrm>
            <a:off x="457200" y="1600200"/>
            <a:ext cx="8229600" cy="4343400"/>
          </a:xfrm>
        </p:spPr>
        <p:txBody>
          <a:bodyPr>
            <a:normAutofit fontScale="92500" lnSpcReduction="10000"/>
          </a:bodyPr>
          <a:lstStyle/>
          <a:p>
            <a:pPr marL="0" indent="0">
              <a:buNone/>
            </a:pPr>
            <a:r>
              <a:rPr lang="en-US" dirty="0" smtClean="0">
                <a:latin typeface="+mj-lt"/>
              </a:rPr>
              <a:t>“The </a:t>
            </a:r>
            <a:r>
              <a:rPr lang="en-US" dirty="0">
                <a:latin typeface="+mj-lt"/>
              </a:rPr>
              <a:t>primary </a:t>
            </a:r>
            <a:r>
              <a:rPr lang="en-US" dirty="0" smtClean="0">
                <a:latin typeface="+mj-lt"/>
              </a:rPr>
              <a:t>purpose </a:t>
            </a:r>
            <a:r>
              <a:rPr lang="en-US" dirty="0">
                <a:latin typeface="+mj-lt"/>
              </a:rPr>
              <a:t>of para-equestrian sport is to provide educational and competitive opportunities for athletes with physical </a:t>
            </a:r>
            <a:r>
              <a:rPr lang="en-US" dirty="0" smtClean="0">
                <a:latin typeface="+mj-lt"/>
              </a:rPr>
              <a:t>impairments. </a:t>
            </a:r>
            <a:r>
              <a:rPr lang="en-US" dirty="0">
                <a:latin typeface="+mj-lt"/>
              </a:rPr>
              <a:t>P</a:t>
            </a:r>
            <a:r>
              <a:rPr lang="en-US" dirty="0" smtClean="0">
                <a:latin typeface="+mj-lt"/>
              </a:rPr>
              <a:t>ara-equestrian sports, in particular, </a:t>
            </a:r>
            <a:r>
              <a:rPr lang="en-US" dirty="0">
                <a:latin typeface="+mj-lt"/>
              </a:rPr>
              <a:t>opens a world of competition to riders </a:t>
            </a:r>
            <a:r>
              <a:rPr lang="en-US" dirty="0" smtClean="0">
                <a:latin typeface="+mj-lt"/>
              </a:rPr>
              <a:t>whose impairments might </a:t>
            </a:r>
            <a:r>
              <a:rPr lang="en-US" dirty="0">
                <a:latin typeface="+mj-lt"/>
              </a:rPr>
              <a:t>preclude them from other forms of sport, and does so while providing a structured, focused, and highly competitive </a:t>
            </a:r>
            <a:r>
              <a:rPr lang="en-US" dirty="0" smtClean="0">
                <a:latin typeface="+mj-lt"/>
              </a:rPr>
              <a:t>environment”.				-USEF</a:t>
            </a:r>
          </a:p>
          <a:p>
            <a:pPr lvl="8"/>
            <a:r>
              <a:rPr lang="en-US" dirty="0" smtClean="0">
                <a:latin typeface="+mj-lt"/>
              </a:rPr>
              <a:t>                                    USEUSEF</a:t>
            </a:r>
            <a:r>
              <a:rPr lang="en-US" sz="1700" dirty="0" smtClean="0">
                <a:latin typeface="+mj-lt"/>
              </a:rPr>
              <a:t>USEF</a:t>
            </a:r>
            <a:endParaRPr lang="en-US" sz="1700"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4471629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2296"/>
          </a:xfrm>
        </p:spPr>
        <p:txBody>
          <a:bodyPr>
            <a:normAutofit/>
          </a:bodyPr>
          <a:lstStyle/>
          <a:p>
            <a:r>
              <a:rPr lang="en-US" b="1" dirty="0" smtClean="0"/>
              <a:t>Compensating </a:t>
            </a:r>
            <a:r>
              <a:rPr lang="en-US" b="1" dirty="0"/>
              <a:t>Aids</a:t>
            </a: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19744" y="3660566"/>
            <a:ext cx="2938346" cy="23622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429000" y="1600200"/>
            <a:ext cx="2767888" cy="206036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6629400" y="3371726"/>
            <a:ext cx="2390970" cy="2651040"/>
          </a:xfrm>
          <a:prstGeom prst="rect">
            <a:avLst/>
          </a:prstGeom>
          <a:noFill/>
          <a:ln w="9525">
            <a:noFill/>
            <a:miter lim="800000"/>
            <a:headEnd/>
            <a:tailEnd/>
          </a:ln>
        </p:spPr>
      </p:pic>
      <p:sp>
        <p:nvSpPr>
          <p:cNvPr id="8" name="Rectangle 7"/>
          <p:cNvSpPr/>
          <p:nvPr/>
        </p:nvSpPr>
        <p:spPr>
          <a:xfrm>
            <a:off x="533400" y="1371600"/>
            <a:ext cx="1957970" cy="923330"/>
          </a:xfrm>
          <a:prstGeom prst="rect">
            <a:avLst/>
          </a:prstGeom>
        </p:spPr>
        <p:txBody>
          <a:bodyPr wrap="square">
            <a:spAutoFit/>
          </a:bodyPr>
          <a:lstStyle/>
          <a:p>
            <a:r>
              <a:rPr lang="en-US" dirty="0">
                <a:solidFill>
                  <a:schemeClr val="bg2"/>
                </a:solidFill>
                <a:latin typeface="+mj-lt"/>
                <a:cs typeface="Arial" pitchFamily="34" charset="0"/>
              </a:rPr>
              <a:t>Rubber band securing the foot to </a:t>
            </a:r>
            <a:r>
              <a:rPr lang="en-US" dirty="0" smtClean="0">
                <a:solidFill>
                  <a:schemeClr val="bg2"/>
                </a:solidFill>
                <a:latin typeface="+mj-lt"/>
                <a:cs typeface="Arial" pitchFamily="34" charset="0"/>
              </a:rPr>
              <a:t>the stirrup</a:t>
            </a:r>
            <a:endParaRPr lang="en-US" dirty="0">
              <a:solidFill>
                <a:schemeClr val="bg2"/>
              </a:solidFill>
              <a:latin typeface="+mj-lt"/>
              <a:cs typeface="Arial" pitchFamily="34" charset="0"/>
            </a:endParaRPr>
          </a:p>
        </p:txBody>
      </p:sp>
      <p:sp>
        <p:nvSpPr>
          <p:cNvPr id="9" name="Down Arrow 8"/>
          <p:cNvSpPr/>
          <p:nvPr/>
        </p:nvSpPr>
        <p:spPr>
          <a:xfrm>
            <a:off x="1219200" y="2294930"/>
            <a:ext cx="533400" cy="1210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00" y="4724025"/>
            <a:ext cx="2286000" cy="1200329"/>
          </a:xfrm>
          <a:prstGeom prst="rect">
            <a:avLst/>
          </a:prstGeom>
        </p:spPr>
        <p:txBody>
          <a:bodyPr wrap="square">
            <a:spAutoFit/>
          </a:bodyPr>
          <a:lstStyle/>
          <a:p>
            <a:r>
              <a:rPr lang="en-US" dirty="0">
                <a:solidFill>
                  <a:schemeClr val="bg2"/>
                </a:solidFill>
                <a:latin typeface="+mj-lt"/>
                <a:cs typeface="Arial" pitchFamily="34" charset="0"/>
              </a:rPr>
              <a:t>Devonshire boot and foot secured </a:t>
            </a:r>
            <a:r>
              <a:rPr lang="en-US" dirty="0" smtClean="0">
                <a:solidFill>
                  <a:schemeClr val="bg2"/>
                </a:solidFill>
                <a:latin typeface="+mj-lt"/>
                <a:cs typeface="Arial" pitchFamily="34" charset="0"/>
              </a:rPr>
              <a:t>with rubber </a:t>
            </a:r>
            <a:r>
              <a:rPr lang="en-US" dirty="0">
                <a:solidFill>
                  <a:schemeClr val="bg2"/>
                </a:solidFill>
                <a:latin typeface="+mj-lt"/>
                <a:cs typeface="Arial" pitchFamily="34" charset="0"/>
              </a:rPr>
              <a:t>band around the heel</a:t>
            </a:r>
          </a:p>
        </p:txBody>
      </p:sp>
      <p:sp>
        <p:nvSpPr>
          <p:cNvPr id="11" name="Rectangle 10"/>
          <p:cNvSpPr/>
          <p:nvPr/>
        </p:nvSpPr>
        <p:spPr>
          <a:xfrm>
            <a:off x="6400800" y="1186934"/>
            <a:ext cx="2518638" cy="369332"/>
          </a:xfrm>
          <a:prstGeom prst="rect">
            <a:avLst/>
          </a:prstGeom>
        </p:spPr>
        <p:txBody>
          <a:bodyPr wrap="none">
            <a:spAutoFit/>
          </a:bodyPr>
          <a:lstStyle/>
          <a:p>
            <a:r>
              <a:rPr lang="en-US" dirty="0">
                <a:solidFill>
                  <a:schemeClr val="bg2"/>
                </a:solidFill>
                <a:latin typeface="+mj-lt"/>
                <a:cs typeface="Arial" pitchFamily="34" charset="0"/>
              </a:rPr>
              <a:t>Stirrup secured to girth</a:t>
            </a:r>
          </a:p>
        </p:txBody>
      </p:sp>
      <p:sp>
        <p:nvSpPr>
          <p:cNvPr id="12" name="Down Arrow 11"/>
          <p:cNvSpPr/>
          <p:nvPr/>
        </p:nvSpPr>
        <p:spPr>
          <a:xfrm>
            <a:off x="7393419" y="1632857"/>
            <a:ext cx="533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4495800" y="3660566"/>
            <a:ext cx="609600" cy="1036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75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USEF Dispensation Certificate </a:t>
            </a:r>
            <a:endParaRPr lang="en-US" dirty="0"/>
          </a:p>
        </p:txBody>
      </p:sp>
      <p:sp>
        <p:nvSpPr>
          <p:cNvPr id="3" name="Content Placeholder 2"/>
          <p:cNvSpPr>
            <a:spLocks noGrp="1"/>
          </p:cNvSpPr>
          <p:nvPr>
            <p:ph idx="1"/>
          </p:nvPr>
        </p:nvSpPr>
        <p:spPr/>
        <p:txBody>
          <a:bodyPr>
            <a:normAutofit lnSpcReduction="10000"/>
          </a:bodyPr>
          <a:lstStyle/>
          <a:p>
            <a:r>
              <a:rPr lang="en-US" sz="2000" dirty="0" smtClean="0">
                <a:latin typeface="+mj-lt"/>
              </a:rPr>
              <a:t>A USEF Dispensation Certificate is issued by the USEF for athletes with disabilities in any discipline. </a:t>
            </a:r>
          </a:p>
          <a:p>
            <a:r>
              <a:rPr lang="en-US" sz="2000" dirty="0" smtClean="0">
                <a:latin typeface="+mj-lt"/>
              </a:rPr>
              <a:t>The Certificate indicates the Athlete’s Name/Profile/Grade/Grade Status (if classified), approved compensating aids and expiration date.</a:t>
            </a:r>
          </a:p>
          <a:p>
            <a:r>
              <a:rPr lang="en-US" sz="2000" dirty="0" smtClean="0">
                <a:latin typeface="+mj-lt"/>
              </a:rPr>
              <a:t>It is submitted with the entry for show organizers and officials at recognized shows to indicate allowed compensating aids. </a:t>
            </a:r>
          </a:p>
          <a:p>
            <a:r>
              <a:rPr lang="en-US" sz="2000" dirty="0" smtClean="0">
                <a:latin typeface="+mj-lt"/>
              </a:rPr>
              <a:t>Athletes </a:t>
            </a:r>
            <a:r>
              <a:rPr lang="en-US" sz="2000" dirty="0">
                <a:latin typeface="+mj-lt"/>
              </a:rPr>
              <a:t>competing in standard equipment and attire do not need a Dispensation Certificate.</a:t>
            </a:r>
          </a:p>
          <a:p>
            <a:r>
              <a:rPr lang="en-US" sz="2000" dirty="0" smtClean="0">
                <a:latin typeface="+mj-lt"/>
              </a:rPr>
              <a:t>Para-Dressage </a:t>
            </a:r>
            <a:r>
              <a:rPr lang="en-US" sz="2000" dirty="0">
                <a:latin typeface="+mj-lt"/>
              </a:rPr>
              <a:t>athletes with dispensation certificates who enter a traditional dressage test (non-para) must include the dispensation certificate with the class entry. </a:t>
            </a:r>
            <a:endParaRPr lang="en-US" sz="2000" dirty="0" smtClean="0">
              <a:latin typeface="+mj-lt"/>
            </a:endParaRPr>
          </a:p>
          <a:p>
            <a:r>
              <a:rPr lang="en-US" sz="2000" dirty="0">
                <a:latin typeface="+mj-lt"/>
              </a:rPr>
              <a:t>Athletes competing at FEI do </a:t>
            </a:r>
            <a:r>
              <a:rPr lang="en-US" sz="2000" u="sng" dirty="0">
                <a:latin typeface="+mj-lt"/>
              </a:rPr>
              <a:t>not </a:t>
            </a:r>
            <a:r>
              <a:rPr lang="en-US" sz="2000" dirty="0">
                <a:latin typeface="+mj-lt"/>
              </a:rPr>
              <a:t>need to submit their USEF Dispensation Certificate, as the aids will be indicated on the FEI Master List. </a:t>
            </a:r>
          </a:p>
          <a:p>
            <a:endParaRPr lang="en-US" sz="2000" dirty="0">
              <a:latin typeface="+mj-lt"/>
            </a:endParaRPr>
          </a:p>
          <a:p>
            <a:endParaRPr lang="en-US" sz="2000" dirty="0" smtClean="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546247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FEI Standard &amp; Non-Standard Compensating Aids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latin typeface="+mj-lt"/>
              </a:rPr>
              <a:t>Standard Aids </a:t>
            </a:r>
            <a:r>
              <a:rPr lang="en-US" dirty="0" smtClean="0">
                <a:latin typeface="+mj-lt"/>
              </a:rPr>
              <a:t>are approved by the classifier based on the assigned profile/grade and function of the athlete. </a:t>
            </a:r>
          </a:p>
          <a:p>
            <a:r>
              <a:rPr lang="en-US" b="1" dirty="0" smtClean="0">
                <a:latin typeface="+mj-lt"/>
              </a:rPr>
              <a:t>Non-Standard Aids </a:t>
            </a:r>
            <a:r>
              <a:rPr lang="en-US" dirty="0" smtClean="0">
                <a:latin typeface="+mj-lt"/>
              </a:rPr>
              <a:t>must be approved by the FEI Compensating Aids Committee with proof that the aid is safe and humane for the athlete and the horse. </a:t>
            </a:r>
          </a:p>
          <a:p>
            <a:r>
              <a:rPr lang="en-US" i="1" dirty="0" smtClean="0">
                <a:latin typeface="+mj-lt"/>
              </a:rPr>
              <a:t>Note: The use of an aid can be revoked by any official if they note that the aid is unsafe or inhumane.  </a:t>
            </a:r>
          </a:p>
          <a:p>
            <a:endParaRPr lang="en-US" i="1"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19809466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 Review</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mj-lt"/>
              </a:rPr>
              <a:t>The FEI is in the process of reviewing the </a:t>
            </a:r>
            <a:r>
              <a:rPr lang="en-US" sz="3600" u="sng" dirty="0" smtClean="0">
                <a:latin typeface="+mj-lt"/>
              </a:rPr>
              <a:t>non-standard aids, </a:t>
            </a:r>
            <a:r>
              <a:rPr lang="en-US" sz="3600" dirty="0" smtClean="0">
                <a:latin typeface="+mj-lt"/>
              </a:rPr>
              <a:t>with the goal of limiting their use. </a:t>
            </a:r>
          </a:p>
          <a:p>
            <a:pPr marL="0" indent="0" algn="ctr">
              <a:buNone/>
            </a:pPr>
            <a:r>
              <a:rPr lang="en-US" sz="3600" dirty="0" smtClean="0">
                <a:latin typeface="+mj-lt"/>
              </a:rPr>
              <a:t>It is important for all athletes and coaches to stay apprised of the FEI annual updates. </a:t>
            </a:r>
            <a:endParaRPr lang="en-US" sz="3600"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81661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b="1" dirty="0" smtClean="0"/>
              <a:t>Helpful Links</a:t>
            </a:r>
            <a:endParaRPr lang="en-US" b="1" dirty="0"/>
          </a:p>
        </p:txBody>
      </p:sp>
      <p:sp>
        <p:nvSpPr>
          <p:cNvPr id="3" name="Content Placeholder 2"/>
          <p:cNvSpPr>
            <a:spLocks noGrp="1"/>
          </p:cNvSpPr>
          <p:nvPr>
            <p:ph idx="1"/>
          </p:nvPr>
        </p:nvSpPr>
        <p:spPr>
          <a:xfrm>
            <a:off x="457200" y="1828800"/>
            <a:ext cx="8229600" cy="4297363"/>
          </a:xfrm>
        </p:spPr>
        <p:txBody>
          <a:bodyPr>
            <a:normAutofit/>
          </a:bodyPr>
          <a:lstStyle/>
          <a:p>
            <a:pPr marL="0" indent="0" algn="ctr">
              <a:buNone/>
            </a:pPr>
            <a:r>
              <a:rPr lang="en-US" dirty="0" smtClean="0">
                <a:solidFill>
                  <a:srgbClr val="FF0000"/>
                </a:solidFill>
                <a:latin typeface="+mj-lt"/>
                <a:hlinkClick r:id="rId2"/>
              </a:rPr>
              <a:t>Dispensation Certificate </a:t>
            </a:r>
            <a:endParaRPr lang="en-US" dirty="0" smtClean="0">
              <a:solidFill>
                <a:srgbClr val="FF0000"/>
              </a:solidFill>
              <a:latin typeface="+mj-lt"/>
            </a:endParaRPr>
          </a:p>
          <a:p>
            <a:pPr marL="0" indent="0" algn="ctr">
              <a:buNone/>
            </a:pPr>
            <a:endParaRPr lang="en-US" sz="1000" dirty="0" smtClean="0">
              <a:solidFill>
                <a:srgbClr val="FF0000"/>
              </a:solidFill>
              <a:latin typeface="+mj-lt"/>
            </a:endParaRPr>
          </a:p>
          <a:p>
            <a:pPr marL="0" indent="0" algn="ctr">
              <a:buNone/>
            </a:pPr>
            <a:r>
              <a:rPr lang="en-US" dirty="0" smtClean="0">
                <a:solidFill>
                  <a:srgbClr val="FF0000"/>
                </a:solidFill>
                <a:latin typeface="+mj-lt"/>
                <a:hlinkClick r:id="rId3" action="ppaction://hlinkfile"/>
              </a:rPr>
              <a:t>Summary of Standard &amp; Non-Standard Compensating Aids</a:t>
            </a:r>
            <a:endParaRPr lang="en-US" dirty="0">
              <a:solidFill>
                <a:srgbClr val="FF0000"/>
              </a:solidFill>
              <a:latin typeface="+mj-lt"/>
            </a:endParaRPr>
          </a:p>
          <a:p>
            <a:pPr marL="0" indent="0" algn="ctr">
              <a:buNone/>
            </a:pPr>
            <a:endParaRPr lang="en-US" dirty="0">
              <a:solidFill>
                <a:srgbClr val="FF0000"/>
              </a:solidFill>
              <a:latin typeface="+mj-lt"/>
            </a:endParaRPr>
          </a:p>
          <a:p>
            <a:pPr marL="0" indent="0" algn="ctr">
              <a:buNone/>
            </a:pPr>
            <a:r>
              <a:rPr lang="en-US" sz="2400" b="1" dirty="0" smtClean="0">
                <a:solidFill>
                  <a:schemeClr val="bg2"/>
                </a:solidFill>
                <a:latin typeface="+mj-lt"/>
              </a:rPr>
              <a:t>Application for Dispensation Certificates can be made by contacting USEF Para-Equestrian </a:t>
            </a:r>
            <a:r>
              <a:rPr lang="en-US" sz="2400" b="1" dirty="0">
                <a:solidFill>
                  <a:schemeClr val="bg2"/>
                </a:solidFill>
                <a:latin typeface="+mj-lt"/>
              </a:rPr>
              <a:t>Director, </a:t>
            </a:r>
            <a:endParaRPr lang="en-US" sz="2400" b="1" dirty="0" smtClean="0">
              <a:solidFill>
                <a:schemeClr val="bg2"/>
              </a:solidFill>
              <a:latin typeface="+mj-lt"/>
            </a:endParaRPr>
          </a:p>
          <a:p>
            <a:pPr marL="0" indent="0" algn="ctr">
              <a:buNone/>
            </a:pPr>
            <a:r>
              <a:rPr lang="en-US" sz="2400" b="1" dirty="0" err="1" smtClean="0">
                <a:solidFill>
                  <a:schemeClr val="bg2"/>
                </a:solidFill>
                <a:latin typeface="+mj-lt"/>
              </a:rPr>
              <a:t>Laureen</a:t>
            </a:r>
            <a:r>
              <a:rPr lang="en-US" sz="2400" b="1" dirty="0" smtClean="0">
                <a:solidFill>
                  <a:schemeClr val="bg2"/>
                </a:solidFill>
                <a:latin typeface="+mj-lt"/>
              </a:rPr>
              <a:t> Johnson, </a:t>
            </a:r>
            <a:r>
              <a:rPr lang="en-US" sz="2400" dirty="0" smtClean="0">
                <a:solidFill>
                  <a:srgbClr val="FF0000"/>
                </a:solidFill>
                <a:latin typeface="+mj-lt"/>
                <a:hlinkClick r:id="rId4"/>
              </a:rPr>
              <a:t>lkjohnson@usef.org</a:t>
            </a:r>
            <a:endParaRPr lang="en-US" sz="2400" dirty="0" smtClean="0">
              <a:solidFill>
                <a:srgbClr val="FF0000"/>
              </a:solidFill>
              <a:latin typeface="+mj-lt"/>
            </a:endParaRPr>
          </a:p>
          <a:p>
            <a:pPr marL="0" indent="0" algn="ctr">
              <a:buNone/>
            </a:pPr>
            <a:endParaRPr lang="en-US" sz="2400" dirty="0">
              <a:solidFill>
                <a:srgbClr val="FF0000"/>
              </a:solidFill>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34851889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cs typeface="Times New Roman" pitchFamily="18" charset="0"/>
              </a:rPr>
              <a:t>Other Show Attire</a:t>
            </a:r>
            <a:br>
              <a:rPr lang="en-GB" b="1" dirty="0" smtClean="0">
                <a:cs typeface="Times New Roman" pitchFamily="18" charset="0"/>
              </a:rPr>
            </a:br>
            <a:endParaRPr lang="en-US" sz="1800" b="1" dirty="0">
              <a:solidFill>
                <a:schemeClr val="bg2">
                  <a:lumMod val="75000"/>
                </a:schemeClr>
              </a:solidFill>
            </a:endParaRPr>
          </a:p>
        </p:txBody>
      </p:sp>
      <p:sp>
        <p:nvSpPr>
          <p:cNvPr id="3" name="Content Placeholder 2"/>
          <p:cNvSpPr>
            <a:spLocks noGrp="1"/>
          </p:cNvSpPr>
          <p:nvPr>
            <p:ph idx="1"/>
          </p:nvPr>
        </p:nvSpPr>
        <p:spPr>
          <a:xfrm>
            <a:off x="457200" y="1524000"/>
            <a:ext cx="8229600" cy="4602163"/>
          </a:xfrm>
        </p:spPr>
        <p:txBody>
          <a:bodyPr>
            <a:normAutofit fontScale="77500" lnSpcReduction="20000"/>
          </a:bodyPr>
          <a:lstStyle/>
          <a:p>
            <a:pPr eaLnBrk="0" hangingPunct="0">
              <a:tabLst>
                <a:tab pos="457200" algn="l"/>
                <a:tab pos="1238250" algn="l"/>
              </a:tabLst>
            </a:pPr>
            <a:r>
              <a:rPr lang="en-ZW" dirty="0" smtClean="0">
                <a:latin typeface="+mj-lt"/>
              </a:rPr>
              <a:t>Protective </a:t>
            </a:r>
            <a:r>
              <a:rPr lang="en-ZW" dirty="0">
                <a:latin typeface="+mj-lt"/>
              </a:rPr>
              <a:t>headgear must be worn by </a:t>
            </a:r>
            <a:r>
              <a:rPr lang="en-ZW" dirty="0" smtClean="0">
                <a:latin typeface="+mj-lt"/>
              </a:rPr>
              <a:t>athletes </a:t>
            </a:r>
            <a:r>
              <a:rPr lang="en-ZW" dirty="0">
                <a:latin typeface="+mj-lt"/>
              </a:rPr>
              <a:t>(as well as any other person) at all times </a:t>
            </a:r>
            <a:r>
              <a:rPr lang="en-ZW" dirty="0" smtClean="0">
                <a:latin typeface="+mj-lt"/>
              </a:rPr>
              <a:t>while mounted</a:t>
            </a:r>
            <a:r>
              <a:rPr lang="en-ZW" dirty="0">
                <a:latin typeface="+mj-lt"/>
              </a:rPr>
              <a:t>.</a:t>
            </a:r>
            <a:endParaRPr lang="en-GB" dirty="0">
              <a:latin typeface="+mj-lt"/>
              <a:cs typeface="Times New Roman" pitchFamily="18" charset="0"/>
            </a:endParaRPr>
          </a:p>
          <a:p>
            <a:pPr eaLnBrk="0" hangingPunct="0">
              <a:buFontTx/>
              <a:buChar char="•"/>
              <a:tabLst>
                <a:tab pos="457200" algn="l"/>
                <a:tab pos="1238250" algn="l"/>
              </a:tabLst>
            </a:pPr>
            <a:r>
              <a:rPr lang="en-GB" dirty="0" smtClean="0">
                <a:latin typeface="+mj-lt"/>
                <a:cs typeface="Times New Roman" pitchFamily="18" charset="0"/>
              </a:rPr>
              <a:t>Helmets </a:t>
            </a:r>
            <a:r>
              <a:rPr lang="en-GB" dirty="0">
                <a:latin typeface="+mj-lt"/>
                <a:cs typeface="Times New Roman" pitchFamily="18" charset="0"/>
              </a:rPr>
              <a:t>may not be removed for salutes or mounted prize-giving ceremonies.</a:t>
            </a:r>
          </a:p>
          <a:p>
            <a:pPr eaLnBrk="0" hangingPunct="0">
              <a:tabLst>
                <a:tab pos="457200" algn="l"/>
                <a:tab pos="1238250" algn="l"/>
              </a:tabLst>
            </a:pPr>
            <a:r>
              <a:rPr lang="en-GB" dirty="0">
                <a:latin typeface="+mj-lt"/>
                <a:cs typeface="Times New Roman" pitchFamily="18" charset="0"/>
              </a:rPr>
              <a:t>Athlete with Functional Profile number 36 (Blind) riding in Grade IV no longer are required to wear a blindfold, blacked out glasses or goggles while competing. </a:t>
            </a:r>
            <a:endParaRPr lang="en-GB" dirty="0" smtClean="0">
              <a:latin typeface="+mj-lt"/>
              <a:cs typeface="Times New Roman" pitchFamily="18" charset="0"/>
            </a:endParaRPr>
          </a:p>
          <a:p>
            <a:pPr eaLnBrk="0" hangingPunct="0">
              <a:tabLst>
                <a:tab pos="457200" algn="l"/>
                <a:tab pos="1238250" algn="l"/>
              </a:tabLst>
            </a:pPr>
            <a:r>
              <a:rPr lang="en-GB" dirty="0" smtClean="0">
                <a:latin typeface="+mj-lt"/>
                <a:cs typeface="Times New Roman" pitchFamily="18" charset="0"/>
              </a:rPr>
              <a:t>An </a:t>
            </a:r>
            <a:r>
              <a:rPr lang="en-GB" dirty="0">
                <a:latin typeface="+mj-lt"/>
                <a:cs typeface="Times New Roman" pitchFamily="18" charset="0"/>
              </a:rPr>
              <a:t>armband in a distinctive color must be worn at all times by Grade IV and V </a:t>
            </a:r>
            <a:r>
              <a:rPr lang="en-GB" dirty="0" smtClean="0">
                <a:latin typeface="+mj-lt"/>
                <a:cs typeface="Times New Roman" pitchFamily="18" charset="0"/>
              </a:rPr>
              <a:t>athletes with visual impairment while </a:t>
            </a:r>
            <a:r>
              <a:rPr lang="en-GB" dirty="0">
                <a:latin typeface="+mj-lt"/>
                <a:cs typeface="Times New Roman" pitchFamily="18" charset="0"/>
              </a:rPr>
              <a:t>mounted outside of the competition arena.</a:t>
            </a:r>
            <a:r>
              <a:rPr lang="en-GB" dirty="0">
                <a:latin typeface="+mj-lt"/>
              </a:rPr>
              <a:t> </a:t>
            </a:r>
          </a:p>
          <a:p>
            <a:r>
              <a:rPr lang="en-US" dirty="0" smtClean="0">
                <a:latin typeface="+mj-lt"/>
              </a:rPr>
              <a:t>Military, police, etc. may wear civil or service dress at all USEF recognized competitions.</a:t>
            </a:r>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4193200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b="1" dirty="0" smtClean="0"/>
              <a:t/>
            </a:r>
            <a:br>
              <a:rPr lang="en-US" b="1" dirty="0" smtClean="0"/>
            </a:br>
            <a:r>
              <a:rPr lang="en-US" b="1" dirty="0" smtClean="0"/>
              <a:t>Other Tack/Equipment</a:t>
            </a:r>
            <a:br>
              <a:rPr lang="en-US" b="1" dirty="0" smtClean="0"/>
            </a:br>
            <a:r>
              <a:rPr lang="en-GB" b="1" dirty="0">
                <a:cs typeface="Times New Roman" pitchFamily="18" charset="0"/>
              </a:rPr>
              <a:t/>
            </a:r>
            <a:br>
              <a:rPr lang="en-GB" b="1" dirty="0">
                <a:cs typeface="Times New Roman" pitchFamily="18" charset="0"/>
              </a:rPr>
            </a:br>
            <a:endParaRPr lang="en-US" dirty="0"/>
          </a:p>
        </p:txBody>
      </p:sp>
      <p:sp>
        <p:nvSpPr>
          <p:cNvPr id="3" name="Content Placeholder 2"/>
          <p:cNvSpPr>
            <a:spLocks noGrp="1"/>
          </p:cNvSpPr>
          <p:nvPr>
            <p:ph idx="1"/>
          </p:nvPr>
        </p:nvSpPr>
        <p:spPr>
          <a:xfrm>
            <a:off x="457200" y="1371600"/>
            <a:ext cx="8229600" cy="4572000"/>
          </a:xfrm>
        </p:spPr>
        <p:txBody>
          <a:bodyPr>
            <a:noAutofit/>
          </a:bodyPr>
          <a:lstStyle/>
          <a:p>
            <a:pPr algn="just" eaLnBrk="0" hangingPunct="0">
              <a:buFontTx/>
              <a:buChar char="•"/>
              <a:tabLst>
                <a:tab pos="457200" algn="l"/>
                <a:tab pos="1238250" algn="l"/>
              </a:tabLst>
            </a:pPr>
            <a:r>
              <a:rPr lang="en-GB" sz="1800" dirty="0" smtClean="0">
                <a:latin typeface="+mj-lt"/>
                <a:cs typeface="Times New Roman" pitchFamily="18" charset="0"/>
              </a:rPr>
              <a:t>Athletes </a:t>
            </a:r>
            <a:r>
              <a:rPr lang="en-GB" sz="1800" dirty="0">
                <a:latin typeface="+mj-lt"/>
                <a:cs typeface="Times New Roman" pitchFamily="18" charset="0"/>
              </a:rPr>
              <a:t>must use </a:t>
            </a:r>
            <a:r>
              <a:rPr lang="en-GB" sz="1800" u="sng" dirty="0">
                <a:latin typeface="+mj-lt"/>
                <a:cs typeface="Times New Roman" pitchFamily="18" charset="0"/>
              </a:rPr>
              <a:t>snaffle</a:t>
            </a:r>
            <a:r>
              <a:rPr lang="en-GB" sz="1800" dirty="0">
                <a:latin typeface="+mj-lt"/>
                <a:cs typeface="Times New Roman" pitchFamily="18" charset="0"/>
              </a:rPr>
              <a:t> or </a:t>
            </a:r>
            <a:r>
              <a:rPr lang="en-GB" sz="1800" u="sng" dirty="0">
                <a:latin typeface="+mj-lt"/>
                <a:cs typeface="Times New Roman" pitchFamily="18" charset="0"/>
              </a:rPr>
              <a:t>double bridles in all Grades. </a:t>
            </a:r>
            <a:r>
              <a:rPr lang="en-GB" sz="1800" dirty="0">
                <a:latin typeface="+mj-lt"/>
                <a:cs typeface="Times New Roman" pitchFamily="18" charset="0"/>
              </a:rPr>
              <a:t>The minimum diameter of the mouthpiece must be 12 mm for curb bit and 10 mm for bridoon bit (measured adjacent to the rings).</a:t>
            </a:r>
            <a:endParaRPr lang="en-GB" sz="1800" dirty="0">
              <a:latin typeface="+mj-lt"/>
            </a:endParaRPr>
          </a:p>
          <a:p>
            <a:pPr eaLnBrk="0" hangingPunct="0">
              <a:buFontTx/>
              <a:buChar char="•"/>
              <a:tabLst>
                <a:tab pos="457200" algn="l"/>
                <a:tab pos="1238250" algn="l"/>
              </a:tabLst>
            </a:pPr>
            <a:r>
              <a:rPr lang="en-GB" sz="1800" dirty="0" smtClean="0">
                <a:latin typeface="+mj-lt"/>
                <a:cs typeface="Times New Roman" pitchFamily="18" charset="0"/>
              </a:rPr>
              <a:t>The </a:t>
            </a:r>
            <a:r>
              <a:rPr lang="en-GB" sz="1800" dirty="0">
                <a:latin typeface="+mj-lt"/>
                <a:cs typeface="Times New Roman" pitchFamily="18" charset="0"/>
              </a:rPr>
              <a:t>use of a soft </a:t>
            </a:r>
            <a:r>
              <a:rPr lang="en-GB" sz="1800" u="sng" dirty="0">
                <a:latin typeface="+mj-lt"/>
                <a:cs typeface="Times New Roman" pitchFamily="18" charset="0"/>
              </a:rPr>
              <a:t>hand-hold</a:t>
            </a:r>
            <a:r>
              <a:rPr lang="en-GB" sz="1800" dirty="0">
                <a:latin typeface="+mj-lt"/>
                <a:cs typeface="Times New Roman" pitchFamily="18" charset="0"/>
              </a:rPr>
              <a:t> (30 cm wide, 10 cm above the top of the pommel) </a:t>
            </a:r>
            <a:br>
              <a:rPr lang="en-GB" sz="1800" dirty="0">
                <a:latin typeface="+mj-lt"/>
                <a:cs typeface="Times New Roman" pitchFamily="18" charset="0"/>
              </a:rPr>
            </a:br>
            <a:r>
              <a:rPr lang="en-GB" sz="1800" dirty="0">
                <a:latin typeface="+mj-lt"/>
                <a:cs typeface="Times New Roman" pitchFamily="18" charset="0"/>
              </a:rPr>
              <a:t>may be attached to the front of the saddle. </a:t>
            </a:r>
            <a:endParaRPr lang="en-GB" sz="1800" dirty="0" smtClean="0">
              <a:latin typeface="+mj-lt"/>
              <a:cs typeface="Times New Roman" pitchFamily="18" charset="0"/>
            </a:endParaRPr>
          </a:p>
          <a:p>
            <a:pPr algn="just" eaLnBrk="0" hangingPunct="0">
              <a:buFontTx/>
              <a:buChar char="•"/>
              <a:tabLst>
                <a:tab pos="457200" algn="l"/>
                <a:tab pos="1238250" algn="l"/>
              </a:tabLst>
            </a:pPr>
            <a:r>
              <a:rPr lang="en-GB" sz="1800" u="sng" dirty="0" smtClean="0">
                <a:latin typeface="+mj-lt"/>
                <a:cs typeface="Times New Roman" pitchFamily="18" charset="0"/>
              </a:rPr>
              <a:t>Velcro</a:t>
            </a:r>
            <a:r>
              <a:rPr lang="en-GB" sz="1800" dirty="0" smtClean="0">
                <a:latin typeface="+mj-lt"/>
                <a:cs typeface="Times New Roman" pitchFamily="18" charset="0"/>
              </a:rPr>
              <a:t> </a:t>
            </a:r>
            <a:r>
              <a:rPr lang="en-GB" sz="1800" dirty="0">
                <a:latin typeface="+mj-lt"/>
                <a:cs typeface="Times New Roman" pitchFamily="18" charset="0"/>
              </a:rPr>
              <a:t>may be used to assist the athlete in the saddle. The total amount of Velcro must not be more than 50 cm2 and must not exceed the dimensions of 3cmx6cm of overlap contact. For safety reasons, it must be fastened in a “V” shape. Velcro or similar material must, in all cases, allow the athlete to fall free of the horse. Will be checked by the Steward.</a:t>
            </a:r>
            <a:endParaRPr lang="en-GB" sz="1800" dirty="0">
              <a:latin typeface="+mj-lt"/>
            </a:endParaRPr>
          </a:p>
          <a:p>
            <a:pPr eaLnBrk="0" hangingPunct="0">
              <a:buFontTx/>
              <a:buChar char="•"/>
              <a:tabLst>
                <a:tab pos="457200" algn="l"/>
                <a:tab pos="1238250" algn="l"/>
              </a:tabLst>
            </a:pPr>
            <a:r>
              <a:rPr lang="en-GB" sz="1800" u="sng" dirty="0" smtClean="0">
                <a:latin typeface="+mj-lt"/>
                <a:cs typeface="Times New Roman" pitchFamily="18" charset="0"/>
              </a:rPr>
              <a:t>Ear </a:t>
            </a:r>
            <a:r>
              <a:rPr lang="en-GB" sz="1800" u="sng" dirty="0">
                <a:latin typeface="+mj-lt"/>
                <a:cs typeface="Times New Roman" pitchFamily="18" charset="0"/>
              </a:rPr>
              <a:t>Hoods: </a:t>
            </a:r>
            <a:r>
              <a:rPr lang="fr-FR" sz="1800" dirty="0" smtClean="0">
                <a:latin typeface="+mj-lt"/>
              </a:rPr>
              <a:t>Ear</a:t>
            </a:r>
            <a:r>
              <a:rPr lang="fr-FR" sz="1800" dirty="0">
                <a:latin typeface="+mj-lt"/>
              </a:rPr>
              <a:t> </a:t>
            </a:r>
            <a:r>
              <a:rPr lang="fr-FR" sz="1800" dirty="0" smtClean="0">
                <a:latin typeface="+mj-lt"/>
              </a:rPr>
              <a:t>hoods </a:t>
            </a:r>
            <a:r>
              <a:rPr lang="fr-FR" sz="1800" dirty="0">
                <a:latin typeface="+mj-lt"/>
              </a:rPr>
              <a:t>are permitted for all Events. They may provide noise reduction. </a:t>
            </a:r>
            <a:r>
              <a:rPr lang="fr-FR" sz="1800" dirty="0" smtClean="0">
                <a:latin typeface="+mj-lt"/>
              </a:rPr>
              <a:t>But ear </a:t>
            </a:r>
            <a:r>
              <a:rPr lang="fr-FR" sz="1800" dirty="0">
                <a:latin typeface="+mj-lt"/>
              </a:rPr>
              <a:t>plugs are not permitted while competing but they are allowed at prize giving ceremony.</a:t>
            </a:r>
            <a:r>
              <a:rPr lang="en-GB" sz="1800" dirty="0">
                <a:latin typeface="+mj-lt"/>
                <a:cs typeface="Times New Roman" pitchFamily="18" charset="0"/>
              </a:rPr>
              <a:t> </a:t>
            </a:r>
            <a:endParaRPr lang="en-US" sz="1800"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0664722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marL="0" indent="0" eaLnBrk="0" hangingPunct="0">
              <a:tabLst>
                <a:tab pos="1238250" algn="l"/>
              </a:tabLst>
            </a:pPr>
            <a:r>
              <a:rPr lang="en-GB" b="1" dirty="0">
                <a:cs typeface="Times New Roman" pitchFamily="18" charset="0"/>
              </a:rPr>
              <a:t>Arena and </a:t>
            </a:r>
            <a:r>
              <a:rPr lang="en-GB" b="1" dirty="0" smtClean="0">
                <a:cs typeface="Times New Roman" pitchFamily="18" charset="0"/>
              </a:rPr>
              <a:t>Exercise Areas</a:t>
            </a:r>
            <a:br>
              <a:rPr lang="en-GB" b="1" dirty="0" smtClean="0">
                <a:cs typeface="Times New Roman" pitchFamily="18" charset="0"/>
              </a:rPr>
            </a:br>
            <a:r>
              <a:rPr lang="en-GB" sz="2200" b="1" dirty="0" smtClean="0">
                <a:cs typeface="Times New Roman" pitchFamily="18" charset="0"/>
              </a:rPr>
              <a:t>at Competitions  </a:t>
            </a:r>
            <a:endParaRPr lang="en-GB" sz="2200" b="1" dirty="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eaLnBrk="0" hangingPunct="0">
              <a:tabLst>
                <a:tab pos="1238250" algn="l"/>
              </a:tabLst>
            </a:pPr>
            <a:r>
              <a:rPr lang="en-US" sz="2900" dirty="0">
                <a:latin typeface="+mj-lt"/>
                <a:cs typeface="Times New Roman" pitchFamily="18" charset="0"/>
              </a:rPr>
              <a:t>Arena dimension:</a:t>
            </a:r>
          </a:p>
          <a:p>
            <a:pPr marL="685800" lvl="1" eaLnBrk="0" hangingPunct="0">
              <a:tabLst>
                <a:tab pos="1238250" algn="l"/>
              </a:tabLst>
            </a:pPr>
            <a:r>
              <a:rPr lang="en-US" sz="2900" dirty="0">
                <a:latin typeface="+mj-lt"/>
                <a:cs typeface="Times New Roman" pitchFamily="18" charset="0"/>
              </a:rPr>
              <a:t>Grades I, II and III  </a:t>
            </a:r>
            <a:r>
              <a:rPr lang="en-US" sz="2900" dirty="0" smtClean="0">
                <a:latin typeface="+mj-lt"/>
                <a:cs typeface="Times New Roman" pitchFamily="18" charset="0"/>
              </a:rPr>
              <a:t>- 20X40 </a:t>
            </a:r>
            <a:r>
              <a:rPr lang="en-US" sz="2900" dirty="0">
                <a:latin typeface="+mj-lt"/>
                <a:cs typeface="Times New Roman" pitchFamily="18" charset="0"/>
              </a:rPr>
              <a:t>meters.</a:t>
            </a:r>
          </a:p>
          <a:p>
            <a:pPr marL="685800" lvl="1" eaLnBrk="0" hangingPunct="0">
              <a:tabLst>
                <a:tab pos="1238250" algn="l"/>
              </a:tabLst>
            </a:pPr>
            <a:r>
              <a:rPr lang="en-US" sz="2900" dirty="0">
                <a:latin typeface="+mj-lt"/>
                <a:cs typeface="Times New Roman" pitchFamily="18" charset="0"/>
              </a:rPr>
              <a:t>Grades IV </a:t>
            </a:r>
            <a:r>
              <a:rPr lang="en-US" sz="2900" dirty="0" smtClean="0">
                <a:latin typeface="+mj-lt"/>
                <a:cs typeface="Times New Roman" pitchFamily="18" charset="0"/>
              </a:rPr>
              <a:t>and V  - 20X60 </a:t>
            </a:r>
            <a:r>
              <a:rPr lang="en-US" sz="2900" dirty="0">
                <a:latin typeface="+mj-lt"/>
                <a:cs typeface="Times New Roman" pitchFamily="18" charset="0"/>
              </a:rPr>
              <a:t>meters</a:t>
            </a:r>
            <a:r>
              <a:rPr lang="en-US" sz="2900" dirty="0">
                <a:cs typeface="Times New Roman" pitchFamily="18" charset="0"/>
              </a:rPr>
              <a:t>.</a:t>
            </a:r>
            <a:r>
              <a:rPr lang="en-GB" sz="2900" dirty="0"/>
              <a:t> </a:t>
            </a:r>
          </a:p>
          <a:p>
            <a:pPr eaLnBrk="0" hangingPunct="0">
              <a:buFontTx/>
              <a:buChar char="•"/>
              <a:tabLst>
                <a:tab pos="1238250" algn="l"/>
              </a:tabLst>
            </a:pPr>
            <a:r>
              <a:rPr lang="en-GB" sz="2900" dirty="0" smtClean="0">
                <a:latin typeface="+mj-lt"/>
                <a:cs typeface="Times New Roman" pitchFamily="18" charset="0"/>
              </a:rPr>
              <a:t>Letters </a:t>
            </a:r>
            <a:r>
              <a:rPr lang="en-GB" sz="2900" dirty="0">
                <a:latin typeface="+mj-lt"/>
                <a:cs typeface="Times New Roman" pitchFamily="18" charset="0"/>
              </a:rPr>
              <a:t>placed about 50 cm from the fence and clearly marked. It’s compulsory to place a marker on the fence itself, level with and in addition to the letter concerned. Letters should also be visible by the public.</a:t>
            </a:r>
            <a:endParaRPr lang="en-GB" sz="2900" dirty="0">
              <a:latin typeface="+mj-lt"/>
            </a:endParaRPr>
          </a:p>
          <a:p>
            <a:pPr eaLnBrk="0" hangingPunct="0">
              <a:buFontTx/>
              <a:buChar char="•"/>
              <a:tabLst>
                <a:tab pos="1238250" algn="l"/>
              </a:tabLst>
            </a:pPr>
            <a:r>
              <a:rPr lang="en-GB" sz="2900" dirty="0">
                <a:latin typeface="+mj-lt"/>
                <a:cs typeface="Times New Roman" pitchFamily="18" charset="0"/>
              </a:rPr>
              <a:t>A part of the fence at A (2m minimum) should be removed and placed back after the rider entered the arena. The arena should be closed during the test.</a:t>
            </a:r>
            <a:endParaRPr lang="en-GB" sz="2900" dirty="0">
              <a:latin typeface="+mj-lt"/>
            </a:endParaRPr>
          </a:p>
          <a:p>
            <a:pPr eaLnBrk="0" hangingPunct="0">
              <a:tabLst>
                <a:tab pos="1238250" algn="l"/>
              </a:tabLst>
            </a:pPr>
            <a:r>
              <a:rPr lang="en-GB" sz="2900" dirty="0">
                <a:latin typeface="+mj-lt"/>
                <a:cs typeface="Times New Roman" pitchFamily="18" charset="0"/>
              </a:rPr>
              <a:t>A practice arena must be available for </a:t>
            </a:r>
            <a:r>
              <a:rPr lang="en-GB" sz="2900" dirty="0" smtClean="0">
                <a:latin typeface="+mj-lt"/>
                <a:cs typeface="Times New Roman" pitchFamily="18" charset="0"/>
              </a:rPr>
              <a:t>athletes with visual impairments to </a:t>
            </a:r>
            <a:r>
              <a:rPr lang="en-GB" sz="2900" dirty="0">
                <a:latin typeface="+mj-lt"/>
                <a:cs typeface="Times New Roman" pitchFamily="18" charset="0"/>
              </a:rPr>
              <a:t>train alone (times will be arranged by the C</a:t>
            </a:r>
            <a:r>
              <a:rPr lang="en-GB" sz="2900" dirty="0" smtClean="0">
                <a:latin typeface="+mj-lt"/>
                <a:cs typeface="Times New Roman" pitchFamily="18" charset="0"/>
              </a:rPr>
              <a:t>hief </a:t>
            </a:r>
            <a:r>
              <a:rPr lang="en-GB" sz="2900" dirty="0">
                <a:latin typeface="+mj-lt"/>
                <a:cs typeface="Times New Roman" pitchFamily="18" charset="0"/>
              </a:rPr>
              <a:t>S</a:t>
            </a:r>
            <a:r>
              <a:rPr lang="en-GB" sz="2900" dirty="0" smtClean="0">
                <a:latin typeface="+mj-lt"/>
                <a:cs typeface="Times New Roman" pitchFamily="18" charset="0"/>
              </a:rPr>
              <a:t>teward).</a:t>
            </a:r>
          </a:p>
          <a:p>
            <a:pPr eaLnBrk="0" hangingPunct="0">
              <a:tabLst>
                <a:tab pos="1238250" algn="l"/>
              </a:tabLst>
            </a:pPr>
            <a:endParaRPr lang="en-GB"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9092570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Judge’s Sheets/Scores</a:t>
            </a:r>
            <a:endParaRPr lang="en-US" b="1" dirty="0"/>
          </a:p>
        </p:txBody>
      </p:sp>
      <p:sp>
        <p:nvSpPr>
          <p:cNvPr id="3" name="Content Placeholder 2"/>
          <p:cNvSpPr>
            <a:spLocks noGrp="1"/>
          </p:cNvSpPr>
          <p:nvPr>
            <p:ph idx="1"/>
          </p:nvPr>
        </p:nvSpPr>
        <p:spPr>
          <a:xfrm>
            <a:off x="457200" y="1600200"/>
            <a:ext cx="4648200" cy="4190999"/>
          </a:xfrm>
        </p:spPr>
        <p:txBody>
          <a:bodyPr>
            <a:normAutofit fontScale="85000" lnSpcReduction="10000"/>
          </a:bodyPr>
          <a:lstStyle/>
          <a:p>
            <a:pPr lvl="1" algn="just" eaLnBrk="0" hangingPunct="0">
              <a:buFont typeface="Arial" panose="020B0604020202020204" pitchFamily="34" charset="0"/>
              <a:buChar char="•"/>
              <a:tabLst>
                <a:tab pos="858838" algn="l"/>
                <a:tab pos="1238250" algn="l"/>
              </a:tabLst>
            </a:pPr>
            <a:r>
              <a:rPr lang="en-GB" sz="2000" dirty="0" smtClean="0">
                <a:latin typeface="+mj-lt"/>
                <a:cs typeface="Times New Roman" pitchFamily="18" charset="0"/>
              </a:rPr>
              <a:t>A </a:t>
            </a:r>
            <a:r>
              <a:rPr lang="en-GB" sz="2000" dirty="0">
                <a:latin typeface="+mj-lt"/>
                <a:cs typeface="Times New Roman" pitchFamily="18" charset="0"/>
              </a:rPr>
              <a:t>corrected score must be initialled by the </a:t>
            </a:r>
            <a:r>
              <a:rPr lang="en-GB" sz="2000" dirty="0" smtClean="0">
                <a:latin typeface="+mj-lt"/>
                <a:cs typeface="Times New Roman" pitchFamily="18" charset="0"/>
              </a:rPr>
              <a:t>judge.</a:t>
            </a:r>
            <a:endParaRPr lang="en-GB" sz="2000" dirty="0">
              <a:latin typeface="+mj-lt"/>
            </a:endParaRPr>
          </a:p>
          <a:p>
            <a:pPr lvl="1" algn="just" eaLnBrk="0" hangingPunct="0">
              <a:buFont typeface="Arial" panose="020B0604020202020204" pitchFamily="34" charset="0"/>
              <a:buChar char="•"/>
              <a:tabLst>
                <a:tab pos="858838" algn="l"/>
                <a:tab pos="1238250" algn="l"/>
              </a:tabLst>
            </a:pPr>
            <a:r>
              <a:rPr lang="en-GB" sz="2000" dirty="0">
                <a:latin typeface="+mj-lt"/>
                <a:cs typeface="Times New Roman" pitchFamily="18" charset="0"/>
              </a:rPr>
              <a:t>Judges’</a:t>
            </a:r>
            <a:r>
              <a:rPr lang="en-GB" sz="2000" b="1" dirty="0">
                <a:latin typeface="+mj-lt"/>
                <a:cs typeface="Times New Roman" pitchFamily="18" charset="0"/>
              </a:rPr>
              <a:t> </a:t>
            </a:r>
            <a:r>
              <a:rPr lang="en-GB" sz="2000" dirty="0">
                <a:latin typeface="+mj-lt"/>
                <a:cs typeface="Times New Roman" pitchFamily="18" charset="0"/>
              </a:rPr>
              <a:t>scores must be recorded in </a:t>
            </a:r>
            <a:r>
              <a:rPr lang="en-GB" sz="2000" dirty="0" smtClean="0">
                <a:latin typeface="+mj-lt"/>
                <a:cs typeface="Times New Roman" pitchFamily="18" charset="0"/>
              </a:rPr>
              <a:t>ink.</a:t>
            </a:r>
            <a:endParaRPr lang="en-GB" sz="2000" dirty="0">
              <a:latin typeface="+mj-lt"/>
            </a:endParaRPr>
          </a:p>
          <a:p>
            <a:pPr lvl="1" algn="just" eaLnBrk="0" hangingPunct="0">
              <a:buFont typeface="Arial" panose="020B0604020202020204" pitchFamily="34" charset="0"/>
              <a:buChar char="•"/>
              <a:tabLst>
                <a:tab pos="858838" algn="l"/>
                <a:tab pos="1238250" algn="l"/>
              </a:tabLst>
            </a:pPr>
            <a:r>
              <a:rPr lang="en-GB" sz="2000" dirty="0">
                <a:latin typeface="+mj-lt"/>
                <a:cs typeface="Times New Roman" pitchFamily="18" charset="0"/>
              </a:rPr>
              <a:t>Marks of 5 and below will be justified by remarks. The other marks also need </a:t>
            </a:r>
            <a:r>
              <a:rPr lang="en-GB" sz="2000" dirty="0" smtClean="0">
                <a:latin typeface="+mj-lt"/>
                <a:cs typeface="Times New Roman" pitchFamily="18" charset="0"/>
              </a:rPr>
              <a:t>comments.</a:t>
            </a:r>
            <a:endParaRPr lang="en-GB" sz="2000" dirty="0">
              <a:latin typeface="+mj-lt"/>
            </a:endParaRPr>
          </a:p>
          <a:p>
            <a:pPr lvl="1" algn="just" eaLnBrk="0" hangingPunct="0">
              <a:buFont typeface="Arial" panose="020B0604020202020204" pitchFamily="34" charset="0"/>
              <a:buChar char="•"/>
              <a:tabLst>
                <a:tab pos="858838" algn="l"/>
                <a:tab pos="1238250" algn="l"/>
              </a:tabLst>
            </a:pPr>
            <a:r>
              <a:rPr lang="en-GB" sz="2000" dirty="0">
                <a:latin typeface="+mj-lt"/>
                <a:cs typeface="Times New Roman" pitchFamily="18" charset="0"/>
              </a:rPr>
              <a:t>0.5 marks may also be used both for movements and collective marks, at discretion of the judge.</a:t>
            </a:r>
            <a:endParaRPr lang="en-GB" sz="2000" dirty="0">
              <a:latin typeface="+mj-lt"/>
            </a:endParaRPr>
          </a:p>
          <a:p>
            <a:pPr lvl="1" algn="just" eaLnBrk="0" hangingPunct="0">
              <a:buFont typeface="Arial" panose="020B0604020202020204" pitchFamily="34" charset="0"/>
              <a:buChar char="•"/>
              <a:tabLst>
                <a:tab pos="858838" algn="l"/>
                <a:tab pos="1238250" algn="l"/>
              </a:tabLst>
            </a:pPr>
            <a:r>
              <a:rPr lang="en-GB" sz="2000" dirty="0">
                <a:latin typeface="+mj-lt"/>
                <a:cs typeface="Times New Roman" pitchFamily="18" charset="0"/>
              </a:rPr>
              <a:t>The judge at C must sign the results sheets after the class is finished, before they can be published</a:t>
            </a:r>
            <a:r>
              <a:rPr lang="en-GB" sz="2000" dirty="0" smtClean="0">
                <a:latin typeface="+mj-lt"/>
                <a:cs typeface="Times New Roman" pitchFamily="18" charset="0"/>
              </a:rPr>
              <a:t>.</a:t>
            </a:r>
            <a:r>
              <a:rPr lang="en-US" sz="2000" dirty="0"/>
              <a:t> </a:t>
            </a:r>
            <a:endParaRPr lang="en-US" sz="2000" dirty="0" smtClean="0"/>
          </a:p>
          <a:p>
            <a:pPr lvl="1" algn="just" eaLnBrk="0" hangingPunct="0">
              <a:buFont typeface="Arial" panose="020B0604020202020204" pitchFamily="34" charset="0"/>
              <a:buChar char="•"/>
              <a:tabLst>
                <a:tab pos="858838" algn="l"/>
                <a:tab pos="1238250" algn="l"/>
              </a:tabLst>
            </a:pPr>
            <a:r>
              <a:rPr lang="en-US" sz="2000" dirty="0" smtClean="0">
                <a:latin typeface="+mj-lt"/>
              </a:rPr>
              <a:t>Once </a:t>
            </a:r>
            <a:r>
              <a:rPr lang="en-US" sz="2000" dirty="0">
                <a:latin typeface="+mj-lt"/>
              </a:rPr>
              <a:t>the classes have been completed and the rider has received the test, he/she has 30 minutes to review score calculations. </a:t>
            </a:r>
            <a:endParaRPr lang="en-US" sz="2000" b="1" dirty="0">
              <a:latin typeface="+mj-lt"/>
            </a:endParaRPr>
          </a:p>
          <a:p>
            <a:pPr lvl="1" algn="just" eaLnBrk="0" hangingPunct="0">
              <a:buFont typeface="Arial" panose="020B0604020202020204" pitchFamily="34" charset="0"/>
              <a:buChar char="•"/>
              <a:tabLst>
                <a:tab pos="858838" algn="l"/>
                <a:tab pos="1238250" algn="l"/>
              </a:tabLst>
            </a:pPr>
            <a:endParaRPr lang="en-GB" sz="2400" dirty="0">
              <a:latin typeface="+mj-lt"/>
            </a:endParaRPr>
          </a:p>
          <a:p>
            <a:endParaRPr lang="en-US"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133600"/>
            <a:ext cx="3427261" cy="2286000"/>
          </a:xfrm>
          <a:prstGeom prst="rect">
            <a:avLst/>
          </a:prstGeom>
        </p:spPr>
      </p:pic>
    </p:spTree>
    <p:extLst>
      <p:ext uri="{BB962C8B-B14F-4D97-AF65-F5344CB8AC3E}">
        <p14:creationId xmlns:p14="http://schemas.microsoft.com/office/powerpoint/2010/main" val="4871153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Prize Giving</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pPr eaLnBrk="0" hangingPunct="0">
              <a:tabLst>
                <a:tab pos="1238250" algn="l"/>
              </a:tabLst>
            </a:pPr>
            <a:r>
              <a:rPr lang="en-GB" sz="2400" dirty="0">
                <a:latin typeface="+mj-lt"/>
                <a:cs typeface="Times New Roman" pitchFamily="18" charset="0"/>
              </a:rPr>
              <a:t>P</a:t>
            </a:r>
            <a:r>
              <a:rPr lang="en-GB" sz="2400" dirty="0" smtClean="0">
                <a:latin typeface="+mj-lt"/>
                <a:cs typeface="Times New Roman" pitchFamily="18" charset="0"/>
              </a:rPr>
              <a:t>articipation </a:t>
            </a:r>
            <a:r>
              <a:rPr lang="en-GB" sz="2400" dirty="0">
                <a:latin typeface="+mj-lt"/>
                <a:cs typeface="Times New Roman" pitchFamily="18" charset="0"/>
              </a:rPr>
              <a:t>in the Prize-Giving Ceremony of placed athletes is compulsory. Failure to do so entails losing the placing and prize. </a:t>
            </a:r>
            <a:endParaRPr lang="en-GB" sz="2400" dirty="0" smtClean="0">
              <a:latin typeface="+mj-lt"/>
              <a:cs typeface="Times New Roman" pitchFamily="18" charset="0"/>
            </a:endParaRPr>
          </a:p>
          <a:p>
            <a:pPr eaLnBrk="0" hangingPunct="0">
              <a:tabLst>
                <a:tab pos="1238250" algn="l"/>
              </a:tabLst>
            </a:pPr>
            <a:endParaRPr lang="en-GB" sz="2400" dirty="0" smtClean="0">
              <a:latin typeface="+mj-lt"/>
              <a:cs typeface="Times New Roman" pitchFamily="18" charset="0"/>
            </a:endParaRPr>
          </a:p>
          <a:p>
            <a:pPr eaLnBrk="0" hangingPunct="0">
              <a:tabLst>
                <a:tab pos="1238250" algn="l"/>
              </a:tabLst>
            </a:pPr>
            <a:r>
              <a:rPr lang="en-GB" sz="2400" dirty="0" smtClean="0">
                <a:latin typeface="+mj-lt"/>
                <a:cs typeface="Times New Roman" pitchFamily="18" charset="0"/>
              </a:rPr>
              <a:t>Dress </a:t>
            </a:r>
            <a:r>
              <a:rPr lang="en-GB" sz="2400" dirty="0">
                <a:latin typeface="+mj-lt"/>
                <a:cs typeface="Times New Roman" pitchFamily="18" charset="0"/>
              </a:rPr>
              <a:t>and saddlery have to be the same as in the competition; however, black or white bandages are allowed. </a:t>
            </a:r>
            <a:r>
              <a:rPr lang="en-GB" sz="2400" dirty="0" smtClean="0">
                <a:latin typeface="+mj-lt"/>
                <a:cs typeface="Times New Roman" pitchFamily="18" charset="0"/>
              </a:rPr>
              <a:t>Helmets </a:t>
            </a:r>
            <a:r>
              <a:rPr lang="en-GB" sz="2400" dirty="0">
                <a:latin typeface="+mj-lt"/>
                <a:cs typeface="Times New Roman" pitchFamily="18" charset="0"/>
              </a:rPr>
              <a:t>may </a:t>
            </a:r>
            <a:r>
              <a:rPr lang="en-GB" sz="2400" u="sng" dirty="0">
                <a:latin typeface="+mj-lt"/>
                <a:cs typeface="Times New Roman" pitchFamily="18" charset="0"/>
              </a:rPr>
              <a:t>not</a:t>
            </a:r>
            <a:r>
              <a:rPr lang="en-GB" sz="2400" dirty="0">
                <a:latin typeface="+mj-lt"/>
                <a:cs typeface="Times New Roman" pitchFamily="18" charset="0"/>
              </a:rPr>
              <a:t> be removed at mounted Prize </a:t>
            </a:r>
            <a:r>
              <a:rPr lang="en-US" sz="2400" dirty="0">
                <a:latin typeface="+mj-lt"/>
                <a:cs typeface="Times New Roman" pitchFamily="18" charset="0"/>
              </a:rPr>
              <a:t>Giving</a:t>
            </a:r>
            <a:r>
              <a:rPr lang="en-GB" sz="2400" dirty="0" smtClean="0">
                <a:latin typeface="+mj-lt"/>
                <a:cs typeface="Times New Roman" pitchFamily="18" charset="0"/>
              </a:rPr>
              <a:t>. </a:t>
            </a:r>
          </a:p>
          <a:p>
            <a:pPr eaLnBrk="0" hangingPunct="0">
              <a:tabLst>
                <a:tab pos="1238250" algn="l"/>
              </a:tabLst>
            </a:pPr>
            <a:endParaRPr lang="en-GB" sz="2400" dirty="0" smtClean="0">
              <a:latin typeface="+mj-lt"/>
              <a:cs typeface="Times New Roman" pitchFamily="18" charset="0"/>
            </a:endParaRPr>
          </a:p>
          <a:p>
            <a:pPr eaLnBrk="0" hangingPunct="0">
              <a:tabLst>
                <a:tab pos="1238250" algn="l"/>
              </a:tabLst>
            </a:pPr>
            <a:r>
              <a:rPr lang="en-GB" sz="2400" dirty="0" smtClean="0">
                <a:latin typeface="+mj-lt"/>
                <a:cs typeface="Times New Roman" pitchFamily="18" charset="0"/>
              </a:rPr>
              <a:t>It </a:t>
            </a:r>
            <a:r>
              <a:rPr lang="en-GB" sz="2400" dirty="0">
                <a:latin typeface="+mj-lt"/>
                <a:cs typeface="Times New Roman" pitchFamily="18" charset="0"/>
              </a:rPr>
              <a:t>is recommended to do all Prize </a:t>
            </a:r>
            <a:r>
              <a:rPr lang="en-GB" sz="2400" dirty="0" smtClean="0">
                <a:latin typeface="+mj-lt"/>
                <a:cs typeface="Times New Roman" pitchFamily="18" charset="0"/>
              </a:rPr>
              <a:t>Giving </a:t>
            </a:r>
            <a:r>
              <a:rPr lang="en-GB" sz="2400" dirty="0">
                <a:latin typeface="+mj-lt"/>
                <a:cs typeface="Times New Roman" pitchFamily="18" charset="0"/>
              </a:rPr>
              <a:t>dismounted. </a:t>
            </a:r>
            <a:endParaRPr lang="en-GB" sz="2400" dirty="0">
              <a:latin typeface="+mj-lt"/>
            </a:endParaRPr>
          </a:p>
          <a:p>
            <a:endParaRPr lang="en-US"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446010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295399"/>
          </a:xfrm>
        </p:spPr>
        <p:txBody>
          <a:bodyPr>
            <a:normAutofit fontScale="90000"/>
          </a:bodyPr>
          <a:lstStyle/>
          <a:p>
            <a:r>
              <a:rPr lang="en-US" b="1" dirty="0" smtClean="0"/>
              <a:t>What is Para-Equestrian Dressage? </a:t>
            </a:r>
            <a:endParaRPr lang="en-US" sz="2200" b="1" dirty="0"/>
          </a:p>
        </p:txBody>
      </p:sp>
      <p:sp>
        <p:nvSpPr>
          <p:cNvPr id="3" name="Content Placeholder 2"/>
          <p:cNvSpPr>
            <a:spLocks noGrp="1"/>
          </p:cNvSpPr>
          <p:nvPr>
            <p:ph idx="1"/>
          </p:nvPr>
        </p:nvSpPr>
        <p:spPr>
          <a:xfrm>
            <a:off x="457200" y="1524000"/>
            <a:ext cx="8229600" cy="4495800"/>
          </a:xfrm>
        </p:spPr>
        <p:txBody>
          <a:bodyPr>
            <a:normAutofit fontScale="25000" lnSpcReduction="20000"/>
          </a:bodyPr>
          <a:lstStyle/>
          <a:p>
            <a:r>
              <a:rPr lang="en-US" sz="8000" dirty="0" smtClean="0">
                <a:latin typeface="+mj-lt"/>
              </a:rPr>
              <a:t>Para-Equestrian Dressage </a:t>
            </a:r>
            <a:r>
              <a:rPr lang="en-US" sz="8000" dirty="0">
                <a:latin typeface="+mj-lt"/>
              </a:rPr>
              <a:t>is an equestrian sport governed by the Federation Equestre Internationale (</a:t>
            </a:r>
            <a:r>
              <a:rPr lang="en-US" sz="8000" dirty="0" smtClean="0">
                <a:latin typeface="+mj-lt"/>
              </a:rPr>
              <a:t>FEI), and is the only </a:t>
            </a:r>
            <a:r>
              <a:rPr lang="en-US" sz="8000" dirty="0">
                <a:latin typeface="+mj-lt"/>
              </a:rPr>
              <a:t>e</a:t>
            </a:r>
            <a:r>
              <a:rPr lang="en-US" sz="8000" dirty="0" smtClean="0">
                <a:latin typeface="+mj-lt"/>
              </a:rPr>
              <a:t>questrian </a:t>
            </a:r>
            <a:r>
              <a:rPr lang="en-US" sz="8000" dirty="0">
                <a:latin typeface="+mj-lt"/>
              </a:rPr>
              <a:t>discipline that is included in the Paralympic Games, where it has been a regular fixture since 1996. </a:t>
            </a:r>
            <a:endParaRPr lang="en-US" sz="8000" dirty="0" smtClean="0">
              <a:latin typeface="+mj-lt"/>
            </a:endParaRPr>
          </a:p>
          <a:p>
            <a:pPr marL="0" indent="0">
              <a:buNone/>
            </a:pPr>
            <a:endParaRPr lang="en-US" sz="8000" dirty="0">
              <a:latin typeface="+mj-lt"/>
            </a:endParaRPr>
          </a:p>
          <a:p>
            <a:r>
              <a:rPr lang="en-US" sz="8000" dirty="0" smtClean="0">
                <a:latin typeface="+mj-lt"/>
              </a:rPr>
              <a:t>Para-Equestrian dressage </a:t>
            </a:r>
            <a:r>
              <a:rPr lang="en-US" sz="8000" dirty="0">
                <a:latin typeface="+mj-lt"/>
              </a:rPr>
              <a:t>is conducted in similar fashion to </a:t>
            </a:r>
            <a:r>
              <a:rPr lang="en-US" sz="8000" dirty="0" smtClean="0">
                <a:latin typeface="+mj-lt"/>
              </a:rPr>
              <a:t>dressage</a:t>
            </a:r>
            <a:r>
              <a:rPr lang="en-US" sz="8000" dirty="0">
                <a:latin typeface="+mj-lt"/>
              </a:rPr>
              <a:t>, but with </a:t>
            </a:r>
            <a:r>
              <a:rPr lang="en-US" sz="8000" dirty="0" smtClean="0">
                <a:latin typeface="+mj-lt"/>
              </a:rPr>
              <a:t>athletes </a:t>
            </a:r>
            <a:r>
              <a:rPr lang="en-US" sz="8000" dirty="0">
                <a:latin typeface="+mj-lt"/>
              </a:rPr>
              <a:t>divided into different competition grades based on their functional abilities. </a:t>
            </a:r>
            <a:endParaRPr lang="en-US" sz="8000" dirty="0" smtClean="0">
              <a:latin typeface="+mj-lt"/>
            </a:endParaRPr>
          </a:p>
          <a:p>
            <a:endParaRPr lang="en-US" sz="8000" dirty="0" smtClean="0">
              <a:latin typeface="+mj-lt"/>
            </a:endParaRPr>
          </a:p>
          <a:p>
            <a:r>
              <a:rPr lang="en-US" sz="8000" dirty="0">
                <a:latin typeface="+mj-lt"/>
              </a:rPr>
              <a:t>Para-Equestrian Dressage is a sport where men and women compete together. </a:t>
            </a:r>
          </a:p>
          <a:p>
            <a:endParaRPr lang="en-US" sz="8000" dirty="0" smtClean="0">
              <a:latin typeface="+mj-lt"/>
            </a:endParaRPr>
          </a:p>
          <a:p>
            <a:r>
              <a:rPr lang="en-US" sz="8000" dirty="0" smtClean="0">
                <a:latin typeface="+mj-lt"/>
              </a:rPr>
              <a:t>“</a:t>
            </a:r>
            <a:r>
              <a:rPr lang="en-US" sz="8000" dirty="0">
                <a:latin typeface="+mj-lt"/>
              </a:rPr>
              <a:t>Para” </a:t>
            </a:r>
            <a:r>
              <a:rPr lang="en-US" sz="8000" dirty="0" smtClean="0">
                <a:latin typeface="+mj-lt"/>
              </a:rPr>
              <a:t>come from the term “parallel” </a:t>
            </a:r>
            <a:r>
              <a:rPr lang="en-US" sz="8000" dirty="0">
                <a:latin typeface="+mj-lt"/>
              </a:rPr>
              <a:t>to </a:t>
            </a:r>
            <a:r>
              <a:rPr lang="en-US" sz="8000" dirty="0" smtClean="0">
                <a:latin typeface="+mj-lt"/>
              </a:rPr>
              <a:t>the Olympics, (not paraplegic) and is designed </a:t>
            </a:r>
            <a:r>
              <a:rPr lang="en-US" sz="8000" dirty="0">
                <a:latin typeface="+mj-lt"/>
              </a:rPr>
              <a:t>for the independent </a:t>
            </a:r>
            <a:r>
              <a:rPr lang="en-US" sz="8000" dirty="0" smtClean="0">
                <a:latin typeface="+mj-lt"/>
              </a:rPr>
              <a:t>athlete with </a:t>
            </a:r>
            <a:r>
              <a:rPr lang="en-US" sz="8000" dirty="0">
                <a:latin typeface="+mj-lt"/>
              </a:rPr>
              <a:t>permanent, physical and visual disabilities seeking a competitive track. </a:t>
            </a:r>
            <a:endParaRPr lang="en-US" sz="8000" dirty="0" smtClean="0">
              <a:latin typeface="+mj-lt"/>
            </a:endParaRPr>
          </a:p>
          <a:p>
            <a:endParaRPr lang="en-US" sz="8000" dirty="0" smtClean="0">
              <a:latin typeface="+mj-lt"/>
            </a:endParaRPr>
          </a:p>
          <a:p>
            <a:endParaRPr lang="en-US" sz="4400" dirty="0">
              <a:latin typeface="+mj-lt"/>
            </a:endParaRPr>
          </a:p>
          <a:p>
            <a:pPr marL="0" indent="0">
              <a:buNone/>
            </a:pPr>
            <a:endParaRPr lang="en-US" sz="4200" dirty="0">
              <a:latin typeface="+mj-lt"/>
            </a:endParaRPr>
          </a:p>
          <a:p>
            <a:pPr marL="0" indent="0">
              <a:buNone/>
            </a:pPr>
            <a:r>
              <a:rPr lang="en-US" dirty="0"/>
              <a:t>	</a:t>
            </a:r>
            <a:r>
              <a:rPr lang="en-US" dirty="0" smtClean="0"/>
              <a:t>						</a:t>
            </a:r>
            <a:endParaRPr lang="en-US"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471858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b="1" dirty="0" smtClean="0"/>
              <a:t>What are the Judge’s Looking for in Each Movement?</a:t>
            </a:r>
            <a:endParaRPr lang="en-US" b="1" dirty="0"/>
          </a:p>
        </p:txBody>
      </p:sp>
      <p:sp>
        <p:nvSpPr>
          <p:cNvPr id="3" name="Content Placeholder 2"/>
          <p:cNvSpPr>
            <a:spLocks noGrp="1"/>
          </p:cNvSpPr>
          <p:nvPr>
            <p:ph idx="1"/>
          </p:nvPr>
        </p:nvSpPr>
        <p:spPr>
          <a:xfrm>
            <a:off x="1752600" y="2438401"/>
            <a:ext cx="5715000" cy="1676400"/>
          </a:xfrm>
        </p:spPr>
        <p:txBody>
          <a:bodyPr>
            <a:normAutofit lnSpcReduction="10000"/>
          </a:bodyPr>
          <a:lstStyle/>
          <a:p>
            <a:pPr marL="0" indent="0" algn="ctr">
              <a:buNone/>
            </a:pPr>
            <a:r>
              <a:rPr lang="en-US" sz="2800" dirty="0" smtClean="0">
                <a:latin typeface="+mj-lt"/>
                <a:hlinkClick r:id="rId2"/>
              </a:rPr>
              <a:t>FEI Guidelines</a:t>
            </a:r>
            <a:r>
              <a:rPr lang="en-US" sz="2800" dirty="0" smtClean="0">
                <a:latin typeface="+mj-lt"/>
              </a:rPr>
              <a:t> for </a:t>
            </a:r>
            <a:r>
              <a:rPr lang="en-US" sz="2800" dirty="0">
                <a:latin typeface="+mj-lt"/>
              </a:rPr>
              <a:t>the </a:t>
            </a:r>
            <a:r>
              <a:rPr lang="en-US" sz="2800" dirty="0" smtClean="0">
                <a:latin typeface="+mj-lt"/>
              </a:rPr>
              <a:t>“Marking </a:t>
            </a:r>
            <a:r>
              <a:rPr lang="en-US" sz="2800" dirty="0">
                <a:latin typeface="+mj-lt"/>
              </a:rPr>
              <a:t>of Fundamental Mistakes in Para‐Equestrian Dressage </a:t>
            </a:r>
            <a:r>
              <a:rPr lang="en-US" sz="2800" dirty="0" smtClean="0">
                <a:latin typeface="+mj-lt"/>
              </a:rPr>
              <a:t>Movements”</a:t>
            </a:r>
            <a:endParaRPr lang="en-US" sz="2800"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12139499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2200" b="1" dirty="0" smtClean="0"/>
              <a:t>Judges </a:t>
            </a:r>
            <a:r>
              <a:rPr lang="en-US" sz="2200" b="1" dirty="0"/>
              <a:t>and </a:t>
            </a:r>
            <a:r>
              <a:rPr lang="en-US" sz="2200" b="1" dirty="0" smtClean="0"/>
              <a:t>Trainers will follow the </a:t>
            </a:r>
            <a:br>
              <a:rPr lang="en-US" sz="2200" b="1" dirty="0" smtClean="0"/>
            </a:br>
            <a:r>
              <a:rPr lang="en-US" sz="2200" b="1" dirty="0" smtClean="0"/>
              <a:t>Training </a:t>
            </a:r>
            <a:r>
              <a:rPr lang="en-US" sz="2200" b="1" dirty="0"/>
              <a:t>S</a:t>
            </a:r>
            <a:r>
              <a:rPr lang="en-US" sz="2200" b="1" dirty="0" smtClean="0"/>
              <a:t>cale </a:t>
            </a:r>
            <a:r>
              <a:rPr lang="en-US" sz="2200" b="1" dirty="0"/>
              <a:t>as in </a:t>
            </a:r>
            <a:r>
              <a:rPr lang="en-US" sz="2200" b="1" dirty="0" smtClean="0"/>
              <a:t>Able-Bodied </a:t>
            </a:r>
            <a:r>
              <a:rPr lang="en-US" sz="2200" b="1" dirty="0"/>
              <a:t>D</a:t>
            </a:r>
            <a:r>
              <a:rPr lang="en-US" sz="2200" b="1" dirty="0" smtClean="0"/>
              <a:t>ressage </a:t>
            </a:r>
            <a:endParaRPr lang="en-US" sz="2200"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pic>
        <p:nvPicPr>
          <p:cNvPr id="5"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1417" y="1556952"/>
            <a:ext cx="6743383" cy="4178671"/>
          </a:xfrm>
          <a:ln w="228600">
            <a:solidFill>
              <a:schemeClr val="accent6">
                <a:lumMod val="60000"/>
                <a:lumOff val="40000"/>
              </a:schemeClr>
            </a:solidFill>
            <a:miter lim="800000"/>
          </a:ln>
        </p:spPr>
      </p:pic>
    </p:spTree>
    <p:extLst>
      <p:ext uri="{BB962C8B-B14F-4D97-AF65-F5344CB8AC3E}">
        <p14:creationId xmlns:p14="http://schemas.microsoft.com/office/powerpoint/2010/main" val="412045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Collective marks in all Grades</a:t>
            </a:r>
            <a:endParaRPr lang="en-US" dirty="0"/>
          </a:p>
        </p:txBody>
      </p:sp>
      <p:sp>
        <p:nvSpPr>
          <p:cNvPr id="3" name="Content Placeholder 2"/>
          <p:cNvSpPr>
            <a:spLocks noGrp="1"/>
          </p:cNvSpPr>
          <p:nvPr>
            <p:ph idx="1"/>
          </p:nvPr>
        </p:nvSpPr>
        <p:spPr>
          <a:xfrm>
            <a:off x="457200" y="1600200"/>
            <a:ext cx="8229600" cy="4267200"/>
          </a:xfrm>
        </p:spPr>
        <p:txBody>
          <a:bodyPr>
            <a:normAutofit fontScale="25000" lnSpcReduction="20000"/>
          </a:bodyPr>
          <a:lstStyle/>
          <a:p>
            <a:r>
              <a:rPr lang="en-US" sz="10000" b="1" dirty="0" smtClean="0">
                <a:latin typeface="+mj-lt"/>
              </a:rPr>
              <a:t>Paces: </a:t>
            </a:r>
            <a:r>
              <a:rPr lang="en-US" sz="10000" dirty="0" smtClean="0">
                <a:latin typeface="+mj-lt"/>
              </a:rPr>
              <a:t>Freedom </a:t>
            </a:r>
            <a:r>
              <a:rPr lang="en-US" sz="10000" dirty="0">
                <a:latin typeface="+mj-lt"/>
              </a:rPr>
              <a:t>and </a:t>
            </a:r>
            <a:r>
              <a:rPr lang="en-US" sz="10000" dirty="0" smtClean="0">
                <a:latin typeface="+mj-lt"/>
              </a:rPr>
              <a:t>Regularity</a:t>
            </a:r>
          </a:p>
          <a:p>
            <a:endParaRPr lang="en-US" sz="10000" dirty="0" smtClean="0">
              <a:latin typeface="+mj-lt"/>
            </a:endParaRPr>
          </a:p>
          <a:p>
            <a:r>
              <a:rPr lang="en-US" sz="10000" b="1" dirty="0" smtClean="0">
                <a:latin typeface="+mj-lt"/>
              </a:rPr>
              <a:t>Activity: </a:t>
            </a:r>
            <a:r>
              <a:rPr lang="en-US" sz="10000" dirty="0" smtClean="0">
                <a:latin typeface="+mj-lt"/>
              </a:rPr>
              <a:t>Desire </a:t>
            </a:r>
            <a:r>
              <a:rPr lang="en-US" sz="10000" dirty="0">
                <a:latin typeface="+mj-lt"/>
              </a:rPr>
              <a:t>to move forward, elasticity of the steps, suppleness of the </a:t>
            </a:r>
            <a:r>
              <a:rPr lang="en-US" sz="10000" dirty="0" smtClean="0">
                <a:latin typeface="+mj-lt"/>
              </a:rPr>
              <a:t>back and </a:t>
            </a:r>
            <a:r>
              <a:rPr lang="en-US" sz="10000" dirty="0">
                <a:latin typeface="+mj-lt"/>
              </a:rPr>
              <a:t>engagement of the </a:t>
            </a:r>
            <a:r>
              <a:rPr lang="en-US" sz="10000" dirty="0" smtClean="0">
                <a:latin typeface="+mj-lt"/>
              </a:rPr>
              <a:t>hindquarters</a:t>
            </a:r>
          </a:p>
          <a:p>
            <a:endParaRPr lang="en-US" sz="10000" dirty="0" smtClean="0">
              <a:latin typeface="+mj-lt"/>
            </a:endParaRPr>
          </a:p>
          <a:p>
            <a:r>
              <a:rPr lang="en-US" sz="10000" b="1" dirty="0" smtClean="0">
                <a:latin typeface="+mj-lt"/>
              </a:rPr>
              <a:t>Submission: </a:t>
            </a:r>
            <a:r>
              <a:rPr lang="en-US" sz="10000" dirty="0" smtClean="0">
                <a:latin typeface="+mj-lt"/>
              </a:rPr>
              <a:t>Attention </a:t>
            </a:r>
            <a:r>
              <a:rPr lang="en-US" sz="10000" dirty="0">
                <a:latin typeface="+mj-lt"/>
              </a:rPr>
              <a:t>and confidence, harmony, lightness and ease </a:t>
            </a:r>
            <a:r>
              <a:rPr lang="en-US" sz="10000" dirty="0" smtClean="0">
                <a:latin typeface="+mj-lt"/>
              </a:rPr>
              <a:t>of movements</a:t>
            </a:r>
            <a:r>
              <a:rPr lang="en-US" sz="10000" dirty="0">
                <a:latin typeface="+mj-lt"/>
              </a:rPr>
              <a:t>, straightness, acceptance of the bridle and lightness of </a:t>
            </a:r>
            <a:r>
              <a:rPr lang="en-US" sz="10000" dirty="0" smtClean="0">
                <a:latin typeface="+mj-lt"/>
              </a:rPr>
              <a:t>the forehand.</a:t>
            </a:r>
          </a:p>
          <a:p>
            <a:endParaRPr lang="en-US" sz="10000" dirty="0">
              <a:latin typeface="+mj-lt"/>
            </a:endParaRPr>
          </a:p>
          <a:p>
            <a:r>
              <a:rPr lang="en-US" sz="10000" b="1" dirty="0" smtClean="0">
                <a:latin typeface="+mj-lt"/>
              </a:rPr>
              <a:t>Equestrian </a:t>
            </a:r>
            <a:r>
              <a:rPr lang="en-US" sz="10000" b="1" dirty="0">
                <a:latin typeface="+mj-lt"/>
              </a:rPr>
              <a:t>feel and skill </a:t>
            </a:r>
            <a:r>
              <a:rPr lang="en-US" sz="10000" dirty="0">
                <a:latin typeface="+mj-lt"/>
              </a:rPr>
              <a:t>of the athlete </a:t>
            </a:r>
            <a:r>
              <a:rPr lang="en-US" sz="10000" dirty="0" smtClean="0">
                <a:latin typeface="+mj-lt"/>
              </a:rPr>
              <a:t>in terms of accuracy </a:t>
            </a: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4761693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Judges will Never Judge </a:t>
            </a:r>
            <a:r>
              <a:rPr lang="en-US" b="1" dirty="0" smtClean="0"/>
              <a:t>the Position </a:t>
            </a:r>
            <a:r>
              <a:rPr lang="en-US" b="1" dirty="0"/>
              <a:t>of </a:t>
            </a:r>
            <a:r>
              <a:rPr lang="en-US" b="1" dirty="0" smtClean="0"/>
              <a:t>the Rider</a:t>
            </a:r>
            <a:endParaRPr lang="en-US" dirty="0"/>
          </a:p>
        </p:txBody>
      </p:sp>
      <p:sp>
        <p:nvSpPr>
          <p:cNvPr id="3" name="Content Placeholder 2"/>
          <p:cNvSpPr>
            <a:spLocks noGrp="1"/>
          </p:cNvSpPr>
          <p:nvPr>
            <p:ph idx="1"/>
          </p:nvPr>
        </p:nvSpPr>
        <p:spPr>
          <a:xfrm>
            <a:off x="381000" y="2057400"/>
            <a:ext cx="4038600" cy="3124200"/>
          </a:xfrm>
        </p:spPr>
        <p:txBody>
          <a:bodyPr>
            <a:normAutofit fontScale="85000" lnSpcReduction="10000"/>
          </a:bodyPr>
          <a:lstStyle/>
          <a:p>
            <a:pPr marL="0" indent="0">
              <a:buNone/>
            </a:pPr>
            <a:r>
              <a:rPr lang="en-US" dirty="0">
                <a:latin typeface="+mj-lt"/>
              </a:rPr>
              <a:t>The judges will look only  for the performance of the horse in the test. Even if the aid is given in </a:t>
            </a:r>
            <a:r>
              <a:rPr lang="en-US" dirty="0" smtClean="0">
                <a:latin typeface="+mj-lt"/>
              </a:rPr>
              <a:t>a slightly unusual way</a:t>
            </a:r>
            <a:r>
              <a:rPr lang="en-US" dirty="0">
                <a:latin typeface="+mj-lt"/>
              </a:rPr>
              <a:t>, the quality achieved is the most important consideration.</a:t>
            </a:r>
            <a:endParaRPr lang="nl-NL" dirty="0">
              <a:latin typeface="+mj-lt"/>
            </a:endParaRPr>
          </a:p>
          <a:p>
            <a:endParaRPr lang="en-US"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028722"/>
            <a:ext cx="3418917" cy="2893614"/>
          </a:xfrm>
          <a:prstGeom prst="rect">
            <a:avLst/>
          </a:prstGeom>
        </p:spPr>
      </p:pic>
    </p:spTree>
    <p:extLst>
      <p:ext uri="{BB962C8B-B14F-4D97-AF65-F5344CB8AC3E}">
        <p14:creationId xmlns:p14="http://schemas.microsoft.com/office/powerpoint/2010/main" val="7123118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 in Grade I</a:t>
            </a:r>
            <a:endParaRPr lang="en-US" dirty="0"/>
          </a:p>
        </p:txBody>
      </p:sp>
      <p:sp>
        <p:nvSpPr>
          <p:cNvPr id="3" name="Content Placeholder 2"/>
          <p:cNvSpPr>
            <a:spLocks noGrp="1"/>
          </p:cNvSpPr>
          <p:nvPr>
            <p:ph idx="1"/>
          </p:nvPr>
        </p:nvSpPr>
        <p:spPr/>
        <p:txBody>
          <a:bodyPr>
            <a:normAutofit fontScale="77500" lnSpcReduction="20000"/>
          </a:bodyPr>
          <a:lstStyle/>
          <a:p>
            <a:r>
              <a:rPr lang="en-US" dirty="0">
                <a:latin typeface="+mj-lt"/>
              </a:rPr>
              <a:t>Walk Rhythm: </a:t>
            </a:r>
            <a:r>
              <a:rPr lang="en-US" dirty="0" smtClean="0">
                <a:latin typeface="+mj-lt"/>
              </a:rPr>
              <a:t>Regularity </a:t>
            </a:r>
            <a:r>
              <a:rPr lang="en-US" dirty="0">
                <a:latin typeface="+mj-lt"/>
              </a:rPr>
              <a:t>of a  Clear 4-beat rhythm. </a:t>
            </a:r>
          </a:p>
          <a:p>
            <a:r>
              <a:rPr lang="en-US" dirty="0">
                <a:latin typeface="+mj-lt"/>
              </a:rPr>
              <a:t>Suppleness: </a:t>
            </a:r>
            <a:r>
              <a:rPr lang="en-US" dirty="0" smtClean="0">
                <a:latin typeface="+mj-lt"/>
              </a:rPr>
              <a:t>Elasticity</a:t>
            </a:r>
            <a:r>
              <a:rPr lang="en-US" dirty="0">
                <a:latin typeface="+mj-lt"/>
              </a:rPr>
              <a:t>/ Freedom and Lack of Tension.</a:t>
            </a:r>
          </a:p>
          <a:p>
            <a:r>
              <a:rPr lang="en-US" dirty="0">
                <a:latin typeface="+mj-lt"/>
              </a:rPr>
              <a:t>Natural Balance with an uphill tendency. </a:t>
            </a:r>
          </a:p>
          <a:p>
            <a:r>
              <a:rPr lang="en-US" dirty="0">
                <a:latin typeface="+mj-lt"/>
              </a:rPr>
              <a:t>Consistent and active tempo, hind legs correctly engaged.</a:t>
            </a:r>
          </a:p>
          <a:p>
            <a:r>
              <a:rPr lang="en-US" dirty="0">
                <a:latin typeface="+mj-lt"/>
              </a:rPr>
              <a:t>On the bit with a soft and (as steady as possible) contact (never behind the bit or on the forehand).</a:t>
            </a:r>
          </a:p>
          <a:p>
            <a:r>
              <a:rPr lang="en-US" dirty="0" smtClean="0">
                <a:latin typeface="+mj-lt"/>
              </a:rPr>
              <a:t>Stretch on the longer </a:t>
            </a:r>
            <a:r>
              <a:rPr lang="en-US" dirty="0">
                <a:latin typeface="+mj-lt"/>
              </a:rPr>
              <a:t>r</a:t>
            </a:r>
            <a:r>
              <a:rPr lang="en-US" dirty="0" smtClean="0">
                <a:latin typeface="+mj-lt"/>
              </a:rPr>
              <a:t>ein: </a:t>
            </a:r>
            <a:r>
              <a:rPr lang="en-US" dirty="0">
                <a:latin typeface="+mj-lt"/>
              </a:rPr>
              <a:t>4-beat rhythm with clear difference in the frame and clear overtracking</a:t>
            </a:r>
            <a:r>
              <a:rPr lang="en-US" dirty="0" smtClean="0">
                <a:latin typeface="+mj-lt"/>
              </a:rPr>
              <a:t>.</a:t>
            </a:r>
          </a:p>
          <a:p>
            <a:r>
              <a:rPr lang="en-US" dirty="0" smtClean="0">
                <a:latin typeface="+mj-lt"/>
              </a:rPr>
              <a:t>3 equal loops 5m either side of center line</a:t>
            </a:r>
            <a:endParaRPr lang="en-US" dirty="0">
              <a:latin typeface="+mj-lt"/>
            </a:endParaRPr>
          </a:p>
          <a:p>
            <a:r>
              <a:rPr lang="en-US" dirty="0">
                <a:latin typeface="+mj-lt"/>
              </a:rPr>
              <a:t>There must be </a:t>
            </a:r>
            <a:r>
              <a:rPr lang="en-US" dirty="0" smtClean="0">
                <a:latin typeface="+mj-lt"/>
              </a:rPr>
              <a:t>harmony/</a:t>
            </a:r>
            <a:r>
              <a:rPr lang="en-US" dirty="0">
                <a:latin typeface="+mj-lt"/>
              </a:rPr>
              <a:t>u</a:t>
            </a:r>
            <a:r>
              <a:rPr lang="en-US" dirty="0" smtClean="0">
                <a:latin typeface="+mj-lt"/>
              </a:rPr>
              <a:t>nderstanding </a:t>
            </a:r>
            <a:r>
              <a:rPr lang="en-US" dirty="0">
                <a:latin typeface="+mj-lt"/>
              </a:rPr>
              <a:t>between athlete and horse</a:t>
            </a:r>
            <a:r>
              <a:rPr lang="en-US" dirty="0" smtClean="0">
                <a:latin typeface="+mj-lt"/>
              </a:rPr>
              <a:t>.</a:t>
            </a:r>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4392074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 in Grade II</a:t>
            </a:r>
            <a:endParaRPr lang="en-US" dirty="0"/>
          </a:p>
        </p:txBody>
      </p:sp>
      <p:sp>
        <p:nvSpPr>
          <p:cNvPr id="3" name="Content Placeholder 2"/>
          <p:cNvSpPr>
            <a:spLocks noGrp="1"/>
          </p:cNvSpPr>
          <p:nvPr>
            <p:ph idx="1"/>
          </p:nvPr>
        </p:nvSpPr>
        <p:spPr/>
        <p:txBody>
          <a:bodyPr>
            <a:normAutofit fontScale="70000" lnSpcReduction="20000"/>
          </a:bodyPr>
          <a:lstStyle/>
          <a:p>
            <a:r>
              <a:rPr lang="en-US" dirty="0">
                <a:latin typeface="+mj-lt"/>
              </a:rPr>
              <a:t>Walk rhythm: </a:t>
            </a:r>
            <a:r>
              <a:rPr lang="en-US" dirty="0" smtClean="0">
                <a:latin typeface="+mj-lt"/>
              </a:rPr>
              <a:t>Same </a:t>
            </a:r>
            <a:r>
              <a:rPr lang="en-US" dirty="0">
                <a:latin typeface="+mj-lt"/>
              </a:rPr>
              <a:t>requirements as in Grade I.</a:t>
            </a:r>
          </a:p>
          <a:p>
            <a:r>
              <a:rPr lang="en-US" dirty="0">
                <a:latin typeface="+mj-lt"/>
              </a:rPr>
              <a:t>Trot Rhythm:  </a:t>
            </a:r>
            <a:r>
              <a:rPr lang="en-US" dirty="0" smtClean="0">
                <a:latin typeface="+mj-lt"/>
              </a:rPr>
              <a:t>Clear </a:t>
            </a:r>
            <a:r>
              <a:rPr lang="en-US" dirty="0">
                <a:latin typeface="+mj-lt"/>
              </a:rPr>
              <a:t>2-beat rhythm with a clear moment of 		 </a:t>
            </a:r>
            <a:r>
              <a:rPr lang="en-US" dirty="0" smtClean="0">
                <a:latin typeface="+mj-lt"/>
              </a:rPr>
              <a:t>   suspension</a:t>
            </a:r>
            <a:r>
              <a:rPr lang="en-US" dirty="0">
                <a:latin typeface="+mj-lt"/>
              </a:rPr>
              <a:t>.</a:t>
            </a:r>
          </a:p>
          <a:p>
            <a:r>
              <a:rPr lang="en-US" dirty="0" smtClean="0">
                <a:latin typeface="+mj-lt"/>
              </a:rPr>
              <a:t>Leg yield at walk (no turn on haunches)</a:t>
            </a:r>
            <a:endParaRPr lang="en-US" dirty="0">
              <a:latin typeface="+mj-lt"/>
            </a:endParaRPr>
          </a:p>
          <a:p>
            <a:r>
              <a:rPr lang="en-US" dirty="0">
                <a:latin typeface="+mj-lt"/>
              </a:rPr>
              <a:t>Suppleness throughout the body swinging back and elastic steps with clear energy.</a:t>
            </a:r>
          </a:p>
          <a:p>
            <a:r>
              <a:rPr lang="en-US" dirty="0">
                <a:latin typeface="+mj-lt"/>
              </a:rPr>
              <a:t>A consistent contact (if possible) with the horse in self carriage.</a:t>
            </a:r>
          </a:p>
          <a:p>
            <a:r>
              <a:rPr lang="en-US" dirty="0">
                <a:latin typeface="+mj-lt"/>
              </a:rPr>
              <a:t>Some lengthening strides: Bigger steps with more </a:t>
            </a:r>
            <a:r>
              <a:rPr lang="en-US" dirty="0" smtClean="0">
                <a:latin typeface="+mj-lt"/>
              </a:rPr>
              <a:t>over tracking </a:t>
            </a:r>
            <a:r>
              <a:rPr lang="en-US" dirty="0">
                <a:latin typeface="+mj-lt"/>
              </a:rPr>
              <a:t>and smooth transitions.</a:t>
            </a:r>
          </a:p>
          <a:p>
            <a:r>
              <a:rPr lang="en-US" dirty="0">
                <a:latin typeface="+mj-lt"/>
              </a:rPr>
              <a:t>Transitions between paces should be in balance, fluid and on the bit</a:t>
            </a:r>
            <a:r>
              <a:rPr lang="en-US" dirty="0" smtClean="0">
                <a:latin typeface="+mj-lt"/>
              </a:rPr>
              <a:t>.</a:t>
            </a:r>
          </a:p>
          <a:p>
            <a:r>
              <a:rPr lang="en-US" dirty="0" smtClean="0">
                <a:latin typeface="+mj-lt"/>
              </a:rPr>
              <a:t>Harmony </a:t>
            </a:r>
            <a:r>
              <a:rPr lang="en-US" dirty="0">
                <a:latin typeface="+mj-lt"/>
              </a:rPr>
              <a:t>between athlete and horse is very important</a:t>
            </a:r>
            <a:r>
              <a:rPr lang="en-US" dirty="0" smtClean="0">
                <a:latin typeface="+mj-lt"/>
              </a:rPr>
              <a:t>.</a:t>
            </a:r>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9528615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 in Grade III</a:t>
            </a:r>
            <a:endParaRPr lang="en-US" dirty="0"/>
          </a:p>
        </p:txBody>
      </p:sp>
      <p:sp>
        <p:nvSpPr>
          <p:cNvPr id="3" name="Content Placeholder 2"/>
          <p:cNvSpPr>
            <a:spLocks noGrp="1"/>
          </p:cNvSpPr>
          <p:nvPr>
            <p:ph idx="1"/>
          </p:nvPr>
        </p:nvSpPr>
        <p:spPr/>
        <p:txBody>
          <a:bodyPr>
            <a:normAutofit fontScale="70000" lnSpcReduction="20000"/>
          </a:bodyPr>
          <a:lstStyle/>
          <a:p>
            <a:r>
              <a:rPr lang="en-US" dirty="0">
                <a:latin typeface="+mj-lt"/>
              </a:rPr>
              <a:t>Clear Walk and Trot Rhythm in all movements (see Training Scale)</a:t>
            </a:r>
          </a:p>
          <a:p>
            <a:r>
              <a:rPr lang="en-US" dirty="0">
                <a:latin typeface="+mj-lt"/>
              </a:rPr>
              <a:t>Circles of 8 or 10 </a:t>
            </a:r>
            <a:r>
              <a:rPr lang="en-US" dirty="0" smtClean="0">
                <a:latin typeface="+mj-lt"/>
              </a:rPr>
              <a:t>meters</a:t>
            </a:r>
          </a:p>
          <a:p>
            <a:r>
              <a:rPr lang="en-US" dirty="0" smtClean="0">
                <a:latin typeface="+mj-lt"/>
              </a:rPr>
              <a:t>Serpentines </a:t>
            </a:r>
            <a:r>
              <a:rPr lang="en-US" dirty="0">
                <a:latin typeface="+mj-lt"/>
              </a:rPr>
              <a:t>with </a:t>
            </a:r>
            <a:r>
              <a:rPr lang="en-US" dirty="0" smtClean="0">
                <a:latin typeface="+mj-lt"/>
              </a:rPr>
              <a:t>3 and 4 loops at trot, with transitions to medium walk across center line.</a:t>
            </a:r>
            <a:endParaRPr lang="en-US" dirty="0">
              <a:latin typeface="+mj-lt"/>
            </a:endParaRPr>
          </a:p>
          <a:p>
            <a:r>
              <a:rPr lang="en-US" dirty="0">
                <a:latin typeface="+mj-lt"/>
              </a:rPr>
              <a:t>Transitions have to be prompt, fluid and in balance.</a:t>
            </a:r>
          </a:p>
          <a:p>
            <a:r>
              <a:rPr lang="en-US" dirty="0">
                <a:latin typeface="+mj-lt"/>
              </a:rPr>
              <a:t>Half turn on haunches</a:t>
            </a:r>
          </a:p>
          <a:p>
            <a:r>
              <a:rPr lang="en-US" dirty="0" smtClean="0">
                <a:latin typeface="+mj-lt"/>
              </a:rPr>
              <a:t>Leg yield at trot</a:t>
            </a:r>
            <a:endParaRPr lang="en-US" dirty="0">
              <a:latin typeface="+mj-lt"/>
            </a:endParaRPr>
          </a:p>
          <a:p>
            <a:r>
              <a:rPr lang="en-US" dirty="0">
                <a:latin typeface="+mj-lt"/>
              </a:rPr>
              <a:t>Rein back:  2-4 steps: The judge will look for the balance in the halt, (and all 3 transitions), diagonal steps in rein back, willingness, steadiness, uphill tendency, and contact.</a:t>
            </a:r>
          </a:p>
          <a:p>
            <a:r>
              <a:rPr lang="en-US" dirty="0">
                <a:latin typeface="+mj-lt"/>
              </a:rPr>
              <a:t>Higher marks for the clear quality walk between the turns</a:t>
            </a:r>
            <a:r>
              <a:rPr lang="en-US" dirty="0" smtClean="0">
                <a:latin typeface="+mj-lt"/>
              </a:rPr>
              <a:t>.</a:t>
            </a:r>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19698134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 in Grade IV</a:t>
            </a:r>
            <a:endParaRPr lang="en-US" dirty="0"/>
          </a:p>
        </p:txBody>
      </p:sp>
      <p:sp>
        <p:nvSpPr>
          <p:cNvPr id="3" name="Content Placeholder 2"/>
          <p:cNvSpPr>
            <a:spLocks noGrp="1"/>
          </p:cNvSpPr>
          <p:nvPr>
            <p:ph idx="1"/>
          </p:nvPr>
        </p:nvSpPr>
        <p:spPr/>
        <p:txBody>
          <a:bodyPr>
            <a:normAutofit fontScale="92500"/>
          </a:bodyPr>
          <a:lstStyle/>
          <a:p>
            <a:r>
              <a:rPr lang="en-US" dirty="0">
                <a:latin typeface="+mj-lt"/>
              </a:rPr>
              <a:t>Walk, Trot and Canter Tests.</a:t>
            </a:r>
          </a:p>
          <a:p>
            <a:r>
              <a:rPr lang="en-US" dirty="0" smtClean="0">
                <a:latin typeface="+mj-lt"/>
              </a:rPr>
              <a:t>Regularity </a:t>
            </a:r>
            <a:r>
              <a:rPr lang="en-US" dirty="0">
                <a:latin typeface="+mj-lt"/>
              </a:rPr>
              <a:t>with a three–beat rhythm and a clear moment of suspension.</a:t>
            </a:r>
          </a:p>
          <a:p>
            <a:r>
              <a:rPr lang="en-US" dirty="0" smtClean="0">
                <a:latin typeface="+mj-lt"/>
              </a:rPr>
              <a:t>Balance </a:t>
            </a:r>
            <a:r>
              <a:rPr lang="en-US" dirty="0">
                <a:latin typeface="+mj-lt"/>
              </a:rPr>
              <a:t>and uphill tendency, well engaged hind legs and carrying weight in haunches.</a:t>
            </a:r>
          </a:p>
          <a:p>
            <a:r>
              <a:rPr lang="en-US" dirty="0" smtClean="0">
                <a:latin typeface="+mj-lt"/>
              </a:rPr>
              <a:t>Collected trot, collected canter, medium walk</a:t>
            </a:r>
          </a:p>
          <a:p>
            <a:r>
              <a:rPr lang="en-US" dirty="0" smtClean="0">
                <a:latin typeface="+mj-lt"/>
              </a:rPr>
              <a:t>Medium canter on 20m circle, collected canter on a 10m loop, collected trot on a 5m loop. </a:t>
            </a: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3491788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Requirements in Grade V</a:t>
            </a:r>
            <a:endParaRPr lang="en-US" dirty="0"/>
          </a:p>
        </p:txBody>
      </p:sp>
      <p:sp>
        <p:nvSpPr>
          <p:cNvPr id="3" name="Content Placeholder 2"/>
          <p:cNvSpPr>
            <a:spLocks noGrp="1"/>
          </p:cNvSpPr>
          <p:nvPr>
            <p:ph idx="1"/>
          </p:nvPr>
        </p:nvSpPr>
        <p:spPr/>
        <p:txBody>
          <a:bodyPr>
            <a:normAutofit fontScale="70000" lnSpcReduction="20000"/>
          </a:bodyPr>
          <a:lstStyle/>
          <a:p>
            <a:r>
              <a:rPr lang="en-US" dirty="0">
                <a:latin typeface="+mj-lt"/>
              </a:rPr>
              <a:t>Walk, Trot and Canter Tests</a:t>
            </a:r>
          </a:p>
          <a:p>
            <a:r>
              <a:rPr lang="en-US" dirty="0">
                <a:latin typeface="+mj-lt"/>
              </a:rPr>
              <a:t>Elastic and steady contact with the poll as the highest point. The movement must be collected, balanced and fluid.</a:t>
            </a:r>
          </a:p>
          <a:p>
            <a:r>
              <a:rPr lang="en-US" dirty="0" smtClean="0">
                <a:latin typeface="+mj-lt"/>
              </a:rPr>
              <a:t>Lateral </a:t>
            </a:r>
            <a:r>
              <a:rPr lang="en-US" dirty="0">
                <a:latin typeface="+mj-lt"/>
              </a:rPr>
              <a:t>Work in Trot and Canter: the pace should remain free with steady impulsion, cadenced and balanced.</a:t>
            </a:r>
          </a:p>
          <a:p>
            <a:r>
              <a:rPr lang="en-US" dirty="0">
                <a:latin typeface="+mj-lt"/>
              </a:rPr>
              <a:t>Collection in All Gaits: </a:t>
            </a:r>
            <a:r>
              <a:rPr lang="en-US" dirty="0" smtClean="0">
                <a:latin typeface="+mj-lt"/>
              </a:rPr>
              <a:t>development </a:t>
            </a:r>
            <a:r>
              <a:rPr lang="en-US" dirty="0">
                <a:latin typeface="+mj-lt"/>
              </a:rPr>
              <a:t>of the carrying power of the hindquarters and balance. More engagement, activity and flexion of the hind leg joints. Forehand lighter and more mobile. Light and soft contact.</a:t>
            </a:r>
          </a:p>
          <a:p>
            <a:r>
              <a:rPr lang="en-US" dirty="0" smtClean="0">
                <a:latin typeface="+mj-lt"/>
              </a:rPr>
              <a:t>Simple </a:t>
            </a:r>
            <a:r>
              <a:rPr lang="en-US" dirty="0">
                <a:latin typeface="+mj-lt"/>
              </a:rPr>
              <a:t>Change of Lead: </a:t>
            </a:r>
            <a:r>
              <a:rPr lang="en-US" dirty="0" smtClean="0">
                <a:latin typeface="+mj-lt"/>
              </a:rPr>
              <a:t>quality </a:t>
            </a:r>
            <a:r>
              <a:rPr lang="en-US" dirty="0">
                <a:latin typeface="+mj-lt"/>
              </a:rPr>
              <a:t>of canter, </a:t>
            </a:r>
            <a:r>
              <a:rPr lang="en-US" dirty="0" smtClean="0">
                <a:latin typeface="+mj-lt"/>
              </a:rPr>
              <a:t>quality </a:t>
            </a:r>
            <a:r>
              <a:rPr lang="en-US" dirty="0">
                <a:latin typeface="+mj-lt"/>
              </a:rPr>
              <a:t>of the transitions, </a:t>
            </a:r>
            <a:r>
              <a:rPr lang="en-US" dirty="0" smtClean="0">
                <a:latin typeface="+mj-lt"/>
              </a:rPr>
              <a:t>quality </a:t>
            </a:r>
            <a:r>
              <a:rPr lang="en-US" dirty="0">
                <a:latin typeface="+mj-lt"/>
              </a:rPr>
              <a:t>of the walk (3-5 steps clearly defined steps), </a:t>
            </a:r>
            <a:r>
              <a:rPr lang="en-US" dirty="0" smtClean="0">
                <a:latin typeface="+mj-lt"/>
              </a:rPr>
              <a:t>straight </a:t>
            </a:r>
            <a:r>
              <a:rPr lang="en-US" dirty="0">
                <a:latin typeface="+mj-lt"/>
              </a:rPr>
              <a:t>and </a:t>
            </a:r>
            <a:r>
              <a:rPr lang="en-US" dirty="0" smtClean="0">
                <a:latin typeface="+mj-lt"/>
              </a:rPr>
              <a:t>relaxed</a:t>
            </a:r>
            <a:r>
              <a:rPr lang="en-US" dirty="0">
                <a:latin typeface="+mj-lt"/>
              </a:rPr>
              <a:t>. </a:t>
            </a:r>
            <a:endParaRPr lang="en-US" dirty="0" smtClean="0">
              <a:latin typeface="+mj-lt"/>
            </a:endParaRPr>
          </a:p>
          <a:p>
            <a:r>
              <a:rPr lang="en-US" dirty="0" smtClean="0">
                <a:latin typeface="+mj-lt"/>
              </a:rPr>
              <a:t>Shoulder in on center line, walk half pirouette on a diagonal at X</a:t>
            </a:r>
          </a:p>
          <a:p>
            <a:r>
              <a:rPr lang="en-US" dirty="0" smtClean="0">
                <a:latin typeface="+mj-lt"/>
              </a:rPr>
              <a:t>Rein back to trot on center line at end.</a:t>
            </a:r>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8243706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sz="4900" b="1" dirty="0"/>
              <a:t>Requirements in the </a:t>
            </a:r>
            <a:r>
              <a:rPr lang="en-US" sz="4900" b="1" dirty="0" smtClean="0"/>
              <a:t>Freestyle</a:t>
            </a:r>
            <a:r>
              <a:rPr lang="en-US" b="1" dirty="0" smtClean="0"/>
              <a:t/>
            </a:r>
            <a:br>
              <a:rPr lang="en-US" b="1" dirty="0" smtClean="0"/>
            </a:br>
            <a:endParaRPr lang="en-US" dirty="0">
              <a:solidFill>
                <a:srgbClr val="C00000"/>
              </a:solidFill>
            </a:endParaRPr>
          </a:p>
        </p:txBody>
      </p:sp>
      <p:sp>
        <p:nvSpPr>
          <p:cNvPr id="3" name="Content Placeholder 2"/>
          <p:cNvSpPr>
            <a:spLocks noGrp="1"/>
          </p:cNvSpPr>
          <p:nvPr>
            <p:ph idx="1"/>
          </p:nvPr>
        </p:nvSpPr>
        <p:spPr>
          <a:xfrm>
            <a:off x="457200" y="1219200"/>
            <a:ext cx="8229600" cy="4572001"/>
          </a:xfrm>
        </p:spPr>
        <p:txBody>
          <a:bodyPr>
            <a:normAutofit/>
          </a:bodyPr>
          <a:lstStyle/>
          <a:p>
            <a:r>
              <a:rPr lang="en-US" sz="2000" dirty="0">
                <a:latin typeface="+mj-lt"/>
              </a:rPr>
              <a:t>Each Grade has its own Freestyle Tests, with different size of arenas and time allowed.</a:t>
            </a:r>
          </a:p>
          <a:p>
            <a:pPr lvl="1"/>
            <a:r>
              <a:rPr lang="en-US" sz="2000" dirty="0">
                <a:latin typeface="+mj-lt"/>
              </a:rPr>
              <a:t>The requirements can be found on each of the test sheets.</a:t>
            </a:r>
          </a:p>
          <a:p>
            <a:r>
              <a:rPr lang="en-US" sz="2000" dirty="0" smtClean="0">
                <a:latin typeface="+mj-lt"/>
              </a:rPr>
              <a:t>The </a:t>
            </a:r>
            <a:r>
              <a:rPr lang="en-US" sz="2000" dirty="0">
                <a:latin typeface="+mj-lt"/>
              </a:rPr>
              <a:t>sheets are divided into Technical Movements</a:t>
            </a:r>
          </a:p>
          <a:p>
            <a:r>
              <a:rPr lang="en-US" sz="2000" dirty="0">
                <a:latin typeface="+mj-lt"/>
              </a:rPr>
              <a:t>There are </a:t>
            </a:r>
            <a:r>
              <a:rPr lang="en-US" sz="2000" dirty="0" smtClean="0">
                <a:latin typeface="+mj-lt"/>
              </a:rPr>
              <a:t>artistic Marks </a:t>
            </a:r>
            <a:r>
              <a:rPr lang="en-US" sz="2000" dirty="0">
                <a:latin typeface="+mj-lt"/>
              </a:rPr>
              <a:t>with coefficient : Rhythm, Suppleness and Energy; </a:t>
            </a:r>
            <a:r>
              <a:rPr lang="en-US" sz="2000" dirty="0" smtClean="0">
                <a:latin typeface="+mj-lt"/>
              </a:rPr>
              <a:t>Harmony between Rider and Horse</a:t>
            </a:r>
            <a:r>
              <a:rPr lang="en-US" sz="2000" dirty="0">
                <a:latin typeface="+mj-lt"/>
              </a:rPr>
              <a:t>; </a:t>
            </a:r>
            <a:r>
              <a:rPr lang="en-US" sz="2000" dirty="0" smtClean="0">
                <a:latin typeface="+mj-lt"/>
              </a:rPr>
              <a:t>Choreography</a:t>
            </a:r>
            <a:r>
              <a:rPr lang="en-US" sz="2000" dirty="0">
                <a:latin typeface="+mj-lt"/>
              </a:rPr>
              <a:t>, </a:t>
            </a:r>
            <a:r>
              <a:rPr lang="en-US" sz="2000" dirty="0" smtClean="0">
                <a:latin typeface="+mj-lt"/>
              </a:rPr>
              <a:t>Use </a:t>
            </a:r>
            <a:r>
              <a:rPr lang="en-US" sz="2000" dirty="0">
                <a:latin typeface="+mj-lt"/>
              </a:rPr>
              <a:t>of </a:t>
            </a:r>
            <a:r>
              <a:rPr lang="en-US" sz="2000" dirty="0" smtClean="0">
                <a:latin typeface="+mj-lt"/>
              </a:rPr>
              <a:t>Arena</a:t>
            </a:r>
            <a:r>
              <a:rPr lang="en-US" sz="2000" dirty="0">
                <a:latin typeface="+mj-lt"/>
              </a:rPr>
              <a:t>, </a:t>
            </a:r>
            <a:r>
              <a:rPr lang="en-US" sz="2000" dirty="0" smtClean="0">
                <a:latin typeface="+mj-lt"/>
              </a:rPr>
              <a:t>Inventiveness </a:t>
            </a:r>
            <a:r>
              <a:rPr lang="en-US" sz="2000" dirty="0">
                <a:latin typeface="+mj-lt"/>
              </a:rPr>
              <a:t>; </a:t>
            </a:r>
            <a:r>
              <a:rPr lang="en-US" sz="2000" dirty="0" smtClean="0">
                <a:latin typeface="+mj-lt"/>
              </a:rPr>
              <a:t>Musical Interpretation</a:t>
            </a:r>
            <a:endParaRPr lang="en-US" sz="2000" dirty="0">
              <a:latin typeface="+mj-lt"/>
            </a:endParaRPr>
          </a:p>
          <a:p>
            <a:r>
              <a:rPr lang="en-US" sz="2000" dirty="0" smtClean="0">
                <a:latin typeface="+mj-lt"/>
              </a:rPr>
              <a:t>The </a:t>
            </a:r>
            <a:r>
              <a:rPr lang="en-US" sz="2000" dirty="0">
                <a:latin typeface="+mj-lt"/>
              </a:rPr>
              <a:t>allowed </a:t>
            </a:r>
            <a:r>
              <a:rPr lang="en-US" sz="2000" dirty="0" smtClean="0">
                <a:latin typeface="+mj-lt"/>
              </a:rPr>
              <a:t>movements </a:t>
            </a:r>
            <a:r>
              <a:rPr lang="en-US" sz="2000" dirty="0">
                <a:latin typeface="+mj-lt"/>
              </a:rPr>
              <a:t>and forbidden movements have to be followed very carefully.  Some permitted movements can be shown but they are different in each g</a:t>
            </a:r>
            <a:r>
              <a:rPr lang="en-US" sz="2000" dirty="0" smtClean="0">
                <a:latin typeface="+mj-lt"/>
              </a:rPr>
              <a:t>rade</a:t>
            </a:r>
            <a:r>
              <a:rPr lang="en-US" sz="2000" dirty="0">
                <a:latin typeface="+mj-lt"/>
              </a:rPr>
              <a:t>.</a:t>
            </a:r>
            <a:endParaRPr lang="en-US" sz="2000" dirty="0" smtClean="0">
              <a:latin typeface="+mj-lt"/>
            </a:endParaRPr>
          </a:p>
          <a:p>
            <a:r>
              <a:rPr lang="en-US" sz="2000" dirty="0" smtClean="0">
                <a:latin typeface="+mj-lt"/>
              </a:rPr>
              <a:t>0 points for compulsory movements not shown. </a:t>
            </a:r>
            <a:endParaRPr lang="en-US" sz="2000"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3542174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Paralympics not Special Olympics </a:t>
            </a:r>
            <a:endParaRPr lang="en-US" b="1" dirty="0"/>
          </a:p>
        </p:txBody>
      </p:sp>
      <p:sp>
        <p:nvSpPr>
          <p:cNvPr id="3" name="Content Placeholder 2"/>
          <p:cNvSpPr>
            <a:spLocks noGrp="1"/>
          </p:cNvSpPr>
          <p:nvPr>
            <p:ph idx="1"/>
          </p:nvPr>
        </p:nvSpPr>
        <p:spPr/>
        <p:txBody>
          <a:bodyPr>
            <a:normAutofit/>
          </a:bodyPr>
          <a:lstStyle/>
          <a:p>
            <a:r>
              <a:rPr lang="en-US" sz="2000" b="1" dirty="0" smtClean="0">
                <a:latin typeface="+mj-lt"/>
              </a:rPr>
              <a:t>Paralympics </a:t>
            </a:r>
            <a:r>
              <a:rPr lang="en-US" sz="2000" dirty="0" smtClean="0">
                <a:latin typeface="+mj-lt"/>
              </a:rPr>
              <a:t>is an international </a:t>
            </a:r>
            <a:r>
              <a:rPr lang="en-US" sz="2000" dirty="0">
                <a:latin typeface="+mj-lt"/>
              </a:rPr>
              <a:t>c</a:t>
            </a:r>
            <a:r>
              <a:rPr lang="en-US" sz="2000" dirty="0" smtClean="0">
                <a:latin typeface="+mj-lt"/>
              </a:rPr>
              <a:t>ompetition, including para-dressage, that is regulated by the International Paralympic Committee (IPC), for athletes with permanent physical impairments. It occurs every 4 years. </a:t>
            </a:r>
            <a:endParaRPr lang="en-US" sz="2000" dirty="0">
              <a:latin typeface="+mj-lt"/>
            </a:endParaRPr>
          </a:p>
          <a:p>
            <a:r>
              <a:rPr lang="en-US" sz="2000" b="1" dirty="0" smtClean="0">
                <a:latin typeface="+mj-lt"/>
              </a:rPr>
              <a:t>Special Olympics </a:t>
            </a:r>
            <a:r>
              <a:rPr lang="en-US" sz="2000" dirty="0" smtClean="0">
                <a:latin typeface="+mj-lt"/>
              </a:rPr>
              <a:t>is a separate organization sponsoring regional, national, and international competitions for athletes with intellectual impairments, and is not associated with the IPC or the FEI.  </a:t>
            </a:r>
            <a:endParaRPr lang="en-US" dirty="0" smtClean="0"/>
          </a:p>
          <a:p>
            <a:endParaRPr lang="en-US" dirty="0"/>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664648"/>
            <a:ext cx="3124200" cy="22315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683411"/>
            <a:ext cx="3124200" cy="2268129"/>
          </a:xfrm>
          <a:prstGeom prst="rect">
            <a:avLst/>
          </a:prstGeom>
        </p:spPr>
      </p:pic>
    </p:spTree>
    <p:extLst>
      <p:ext uri="{BB962C8B-B14F-4D97-AF65-F5344CB8AC3E}">
        <p14:creationId xmlns:p14="http://schemas.microsoft.com/office/powerpoint/2010/main" val="5253631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Freestyle Tests</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mj-lt"/>
              </a:rPr>
              <a:t>Freestyle tests will be timed from the move off after the first halt to the final salute.</a:t>
            </a:r>
          </a:p>
          <a:p>
            <a:r>
              <a:rPr lang="en-US" dirty="0">
                <a:latin typeface="+mj-lt"/>
              </a:rPr>
              <a:t>The halts must be shown on the center line facing the judge at C.</a:t>
            </a:r>
          </a:p>
          <a:p>
            <a:r>
              <a:rPr lang="en-US" dirty="0">
                <a:latin typeface="+mj-lt"/>
              </a:rPr>
              <a:t>The music must cease at the final salute.</a:t>
            </a:r>
          </a:p>
          <a:p>
            <a:r>
              <a:rPr lang="en-US" dirty="0">
                <a:latin typeface="+mj-lt"/>
              </a:rPr>
              <a:t>In case of a competitors music failing during the test and where there is no back up system, the rider should leave the arena after consulting with the judge at C. The C judge may allow the rider enter again during a scheduled break. Marks given up to the interruption the freestyle will remain unchanged</a:t>
            </a:r>
            <a:r>
              <a:rPr lang="en-US" dirty="0" smtClean="0">
                <a:latin typeface="+mj-lt"/>
              </a:rPr>
              <a:t>.</a:t>
            </a:r>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13382978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In </a:t>
            </a:r>
            <a:r>
              <a:rPr lang="fr-FR" b="1" dirty="0" smtClean="0"/>
              <a:t>All Grades</a:t>
            </a:r>
            <a:endParaRPr lang="en-US" dirty="0"/>
          </a:p>
        </p:txBody>
      </p:sp>
      <p:sp>
        <p:nvSpPr>
          <p:cNvPr id="3" name="Content Placeholder 2"/>
          <p:cNvSpPr>
            <a:spLocks noGrp="1"/>
          </p:cNvSpPr>
          <p:nvPr>
            <p:ph idx="1"/>
          </p:nvPr>
        </p:nvSpPr>
        <p:spPr/>
        <p:txBody>
          <a:bodyPr>
            <a:normAutofit fontScale="85000" lnSpcReduction="20000"/>
          </a:bodyPr>
          <a:lstStyle/>
          <a:p>
            <a:pPr marL="57150" indent="0">
              <a:buNone/>
            </a:pPr>
            <a:r>
              <a:rPr lang="fr-FR" sz="2200" dirty="0" smtClean="0">
                <a:latin typeface="+mj-lt"/>
              </a:rPr>
              <a:t>No </a:t>
            </a:r>
            <a:r>
              <a:rPr lang="fr-FR" sz="2200" dirty="0">
                <a:latin typeface="+mj-lt"/>
              </a:rPr>
              <a:t>free walk anymore but </a:t>
            </a:r>
            <a:r>
              <a:rPr lang="fr-FR" sz="2200" b="1" dirty="0">
                <a:latin typeface="+mj-lt"/>
              </a:rPr>
              <a:t>stretching on a longer rein</a:t>
            </a:r>
            <a:r>
              <a:rPr lang="fr-FR" sz="2200" dirty="0">
                <a:latin typeface="+mj-lt"/>
              </a:rPr>
              <a:t> (I, II, III) and </a:t>
            </a:r>
            <a:r>
              <a:rPr lang="fr-FR" sz="2200" b="1" dirty="0">
                <a:latin typeface="+mj-lt"/>
              </a:rPr>
              <a:t>extended walk </a:t>
            </a:r>
            <a:r>
              <a:rPr lang="fr-FR" sz="2200" dirty="0">
                <a:latin typeface="+mj-lt"/>
              </a:rPr>
              <a:t>(IV, V).</a:t>
            </a:r>
          </a:p>
          <a:p>
            <a:pPr marL="0" indent="0">
              <a:buNone/>
            </a:pPr>
            <a:endParaRPr lang="fr-FR" sz="1800" dirty="0">
              <a:latin typeface="+mj-lt"/>
            </a:endParaRPr>
          </a:p>
          <a:p>
            <a:r>
              <a:rPr lang="fr-FR" sz="2100" dirty="0" smtClean="0">
                <a:latin typeface="+mj-lt"/>
              </a:rPr>
              <a:t>Movement</a:t>
            </a:r>
            <a:r>
              <a:rPr lang="fr-FR" sz="2100" dirty="0">
                <a:latin typeface="+mj-lt"/>
              </a:rPr>
              <a:t>  </a:t>
            </a:r>
            <a:r>
              <a:rPr lang="fr-FR" sz="2100" dirty="0" smtClean="0">
                <a:latin typeface="+mj-lt"/>
              </a:rPr>
              <a:t>-</a:t>
            </a:r>
            <a:r>
              <a:rPr lang="fr-FR" sz="2100" b="1" u="sng" dirty="0" smtClean="0">
                <a:latin typeface="+mj-lt"/>
              </a:rPr>
              <a:t>STRETCH </a:t>
            </a:r>
            <a:r>
              <a:rPr lang="fr-FR" sz="2100" b="1" u="sng" dirty="0">
                <a:latin typeface="+mj-lt"/>
              </a:rPr>
              <a:t>ON A LONGER </a:t>
            </a:r>
            <a:r>
              <a:rPr lang="fr-FR" sz="2100" b="1" u="sng" dirty="0" smtClean="0">
                <a:latin typeface="+mj-lt"/>
              </a:rPr>
              <a:t>REIN</a:t>
            </a:r>
            <a:r>
              <a:rPr lang="fr-FR" sz="2100" dirty="0" smtClean="0">
                <a:latin typeface="+mj-lt"/>
              </a:rPr>
              <a:t> </a:t>
            </a:r>
            <a:r>
              <a:rPr lang="fr-FR" sz="2100" dirty="0">
                <a:latin typeface="+mj-lt"/>
              </a:rPr>
              <a:t>- not on a LONG </a:t>
            </a:r>
            <a:r>
              <a:rPr lang="fr-FR" sz="2100" dirty="0" smtClean="0">
                <a:latin typeface="+mj-lt"/>
              </a:rPr>
              <a:t>rein.</a:t>
            </a:r>
          </a:p>
          <a:p>
            <a:endParaRPr lang="fr-FR" sz="2100" dirty="0">
              <a:latin typeface="+mj-lt"/>
            </a:endParaRPr>
          </a:p>
          <a:p>
            <a:r>
              <a:rPr lang="fr-FR" sz="2100" dirty="0" smtClean="0">
                <a:latin typeface="+mj-lt"/>
              </a:rPr>
              <a:t>Considering </a:t>
            </a:r>
            <a:r>
              <a:rPr lang="fr-FR" sz="2100" dirty="0">
                <a:latin typeface="+mj-lt"/>
              </a:rPr>
              <a:t>that the </a:t>
            </a:r>
            <a:r>
              <a:rPr lang="fr-FR" sz="2100" dirty="0" err="1" smtClean="0">
                <a:latin typeface="+mj-lt"/>
              </a:rPr>
              <a:t>athletes</a:t>
            </a:r>
            <a:r>
              <a:rPr lang="fr-FR" sz="2100" dirty="0" smtClean="0">
                <a:latin typeface="+mj-lt"/>
              </a:rPr>
              <a:t> </a:t>
            </a:r>
            <a:r>
              <a:rPr lang="fr-FR" sz="2100" dirty="0">
                <a:latin typeface="+mj-lt"/>
              </a:rPr>
              <a:t>have different impairments and that giving the reins will be influenced by </a:t>
            </a:r>
            <a:r>
              <a:rPr lang="fr-FR" sz="2100" dirty="0" smtClean="0">
                <a:latin typeface="+mj-lt"/>
              </a:rPr>
              <a:t>them, this </a:t>
            </a:r>
            <a:r>
              <a:rPr lang="fr-FR" sz="2100" dirty="0">
                <a:latin typeface="+mj-lt"/>
              </a:rPr>
              <a:t>was one reason why the Free Walk was taken out where the contact should be given up completely</a:t>
            </a:r>
            <a:r>
              <a:rPr lang="fr-FR" sz="2100" dirty="0" smtClean="0">
                <a:latin typeface="+mj-lt"/>
              </a:rPr>
              <a:t>.</a:t>
            </a:r>
          </a:p>
          <a:p>
            <a:endParaRPr lang="fr-FR" sz="2100" dirty="0" smtClean="0">
              <a:latin typeface="+mj-lt"/>
            </a:endParaRPr>
          </a:p>
          <a:p>
            <a:r>
              <a:rPr lang="fr-FR" sz="2100" dirty="0" smtClean="0">
                <a:latin typeface="+mj-lt"/>
              </a:rPr>
              <a:t>Secondly</a:t>
            </a:r>
            <a:r>
              <a:rPr lang="fr-FR" sz="2100" dirty="0">
                <a:latin typeface="+mj-lt"/>
              </a:rPr>
              <a:t>, it’s indicated in the directives that the maintenance of rhythm, and activity, as well as the relaxation and the stretching forward downward are the most important aspects of this movement. A positive effect of the relaxation and the stretching is a lengthening of the frame and the </a:t>
            </a:r>
            <a:r>
              <a:rPr lang="fr-FR" sz="2100" dirty="0" smtClean="0">
                <a:latin typeface="+mj-lt"/>
              </a:rPr>
              <a:t>steps, but </a:t>
            </a:r>
            <a:r>
              <a:rPr lang="fr-FR" sz="2100" dirty="0">
                <a:latin typeface="+mj-lt"/>
              </a:rPr>
              <a:t>we would never ask for and judge an overtrack like for an Extended walk. We want to check </a:t>
            </a:r>
            <a:r>
              <a:rPr lang="fr-FR" sz="2100" b="1" dirty="0">
                <a:latin typeface="+mj-lt"/>
              </a:rPr>
              <a:t>whether the horse is really through the back and accepts and follows the bit</a:t>
            </a:r>
            <a:r>
              <a:rPr lang="fr-FR" sz="2100" dirty="0">
                <a:latin typeface="+mj-lt"/>
              </a:rPr>
              <a:t>. For the transition, the gradually fluent and smooth giving and the non-resistant taking of the reins should be judged.</a:t>
            </a:r>
            <a:endParaRPr lang="en-US" sz="2100"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7291208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b="1" dirty="0" smtClean="0"/>
              <a:t>Other USEF Para-Dressage </a:t>
            </a:r>
            <a:br>
              <a:rPr lang="en-US" b="1" dirty="0" smtClean="0"/>
            </a:br>
            <a:r>
              <a:rPr lang="en-US" b="1" dirty="0" smtClean="0"/>
              <a:t>Video Clips </a:t>
            </a:r>
            <a:br>
              <a:rPr lang="en-US" b="1" dirty="0" smtClean="0"/>
            </a:br>
            <a:endParaRPr lang="en-US" sz="2000" b="1" dirty="0">
              <a:solidFill>
                <a:srgbClr val="FF0000"/>
              </a:solidFill>
            </a:endParaRPr>
          </a:p>
        </p:txBody>
      </p:sp>
      <p:sp>
        <p:nvSpPr>
          <p:cNvPr id="3" name="Content Placeholder 2"/>
          <p:cNvSpPr>
            <a:spLocks noGrp="1"/>
          </p:cNvSpPr>
          <p:nvPr>
            <p:ph idx="1"/>
          </p:nvPr>
        </p:nvSpPr>
        <p:spPr>
          <a:xfrm>
            <a:off x="457200" y="2438400"/>
            <a:ext cx="8229600" cy="2743200"/>
          </a:xfrm>
        </p:spPr>
        <p:txBody>
          <a:bodyPr>
            <a:normAutofit/>
          </a:bodyPr>
          <a:lstStyle/>
          <a:p>
            <a:pPr algn="ctr"/>
            <a:r>
              <a:rPr lang="en-US" dirty="0" smtClean="0">
                <a:latin typeface="+mj-lt"/>
                <a:hlinkClick r:id="rId2"/>
              </a:rPr>
              <a:t>US Equestrian’s Official Para-Dressage Video</a:t>
            </a:r>
            <a:endParaRPr lang="en-US" dirty="0" smtClean="0">
              <a:latin typeface="+mj-lt"/>
            </a:endParaRPr>
          </a:p>
          <a:p>
            <a:pPr algn="ctr"/>
            <a:endParaRPr lang="en-US" dirty="0">
              <a:latin typeface="+mj-lt"/>
            </a:endParaRPr>
          </a:p>
          <a:p>
            <a:pPr algn="ctr"/>
            <a:r>
              <a:rPr lang="en-US" u="sng" dirty="0" smtClean="0">
                <a:latin typeface="+mj-lt"/>
                <a:hlinkClick r:id="rId3"/>
              </a:rPr>
              <a:t>Video of U.S. Para-Dressage National Championships Tryon 2017</a:t>
            </a:r>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9726662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fontScale="90000"/>
          </a:bodyPr>
          <a:lstStyle/>
          <a:p>
            <a:r>
              <a:rPr lang="en-US" b="1" dirty="0" smtClean="0"/>
              <a:t/>
            </a:r>
            <a:br>
              <a:rPr lang="en-US" b="1" dirty="0" smtClean="0"/>
            </a:br>
            <a:r>
              <a:rPr lang="en-US" b="1" dirty="0" smtClean="0"/>
              <a:t>What defines a Para-Equestrian High Performance Athlete?</a:t>
            </a:r>
            <a:br>
              <a:rPr lang="en-US" b="1" dirty="0" smtClean="0"/>
            </a:br>
            <a:endParaRPr lang="en-US" b="1" dirty="0"/>
          </a:p>
        </p:txBody>
      </p:sp>
      <p:sp>
        <p:nvSpPr>
          <p:cNvPr id="3" name="Content Placeholder 2"/>
          <p:cNvSpPr>
            <a:spLocks noGrp="1"/>
          </p:cNvSpPr>
          <p:nvPr>
            <p:ph idx="1"/>
          </p:nvPr>
        </p:nvSpPr>
        <p:spPr>
          <a:xfrm>
            <a:off x="457200" y="1676399"/>
            <a:ext cx="8229600" cy="4114801"/>
          </a:xfrm>
        </p:spPr>
        <p:txBody>
          <a:bodyPr>
            <a:noAutofit/>
          </a:bodyPr>
          <a:lstStyle/>
          <a:p>
            <a:r>
              <a:rPr lang="en-US" sz="2000" dirty="0" smtClean="0">
                <a:latin typeface="+mj-lt"/>
              </a:rPr>
              <a:t>Trains 5-6x a week (has back up horse).</a:t>
            </a:r>
          </a:p>
          <a:p>
            <a:r>
              <a:rPr lang="en-US" sz="2000" dirty="0" smtClean="0">
                <a:latin typeface="+mj-lt"/>
              </a:rPr>
              <a:t>Competes and excels </a:t>
            </a:r>
            <a:r>
              <a:rPr lang="en-US" sz="2000" dirty="0">
                <a:latin typeface="+mj-lt"/>
              </a:rPr>
              <a:t>c</a:t>
            </a:r>
            <a:r>
              <a:rPr lang="en-US" sz="2000" dirty="0" smtClean="0">
                <a:latin typeface="+mj-lt"/>
              </a:rPr>
              <a:t>onsistently at national and international shows (High 60’s &amp; 70s).</a:t>
            </a:r>
          </a:p>
          <a:p>
            <a:r>
              <a:rPr lang="en-US" sz="2000" dirty="0" err="1" smtClean="0">
                <a:latin typeface="+mj-lt"/>
              </a:rPr>
              <a:t>Crosstrains</a:t>
            </a:r>
            <a:r>
              <a:rPr lang="en-US" sz="2000" dirty="0" smtClean="0">
                <a:latin typeface="+mj-lt"/>
              </a:rPr>
              <a:t> to be at his/her best.</a:t>
            </a:r>
          </a:p>
          <a:p>
            <a:r>
              <a:rPr lang="en-US" sz="2000" dirty="0" smtClean="0">
                <a:latin typeface="+mj-lt"/>
              </a:rPr>
              <a:t>Prepares mentally, physically, and nutritionally.</a:t>
            </a:r>
          </a:p>
          <a:p>
            <a:r>
              <a:rPr lang="en-US" sz="2000" dirty="0" smtClean="0">
                <a:latin typeface="+mj-lt"/>
              </a:rPr>
              <a:t>Is involved in his/her community and local dressage clubs, and in promoting and building the sport.</a:t>
            </a:r>
          </a:p>
          <a:p>
            <a:r>
              <a:rPr lang="en-US" sz="2000" dirty="0" smtClean="0">
                <a:latin typeface="+mj-lt"/>
              </a:rPr>
              <a:t>Is determined, dedicated, driven, disciplined, and diplomatic.</a:t>
            </a:r>
          </a:p>
          <a:p>
            <a:r>
              <a:rPr lang="en-US" sz="2000" dirty="0" smtClean="0">
                <a:latin typeface="+mj-lt"/>
              </a:rPr>
              <a:t>Analyzes performance, sets targets, and reviews progress</a:t>
            </a:r>
          </a:p>
          <a:p>
            <a:r>
              <a:rPr lang="en-US" sz="2000" dirty="0" smtClean="0">
                <a:latin typeface="+mj-lt"/>
              </a:rPr>
              <a:t>Defines success as winning on the world stage, not winning in the U.S. or at Selection Trials.  </a:t>
            </a:r>
          </a:p>
          <a:p>
            <a:endParaRPr lang="en-US" sz="2400" dirty="0" smtClean="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8368163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txBody>
          <a:bodyPr>
            <a:normAutofit fontScale="90000"/>
          </a:bodyPr>
          <a:lstStyle/>
          <a:p>
            <a:r>
              <a:rPr lang="en-US" b="1" dirty="0" smtClean="0"/>
              <a:t>How Can Coaches Support Athletes Along the Competition Pathway?</a:t>
            </a:r>
            <a:endParaRPr lang="en-US" b="1" dirty="0"/>
          </a:p>
        </p:txBody>
      </p:sp>
      <p:sp>
        <p:nvSpPr>
          <p:cNvPr id="3" name="Content Placeholder 2"/>
          <p:cNvSpPr>
            <a:spLocks noGrp="1"/>
          </p:cNvSpPr>
          <p:nvPr>
            <p:ph idx="1"/>
          </p:nvPr>
        </p:nvSpPr>
        <p:spPr>
          <a:xfrm>
            <a:off x="304800" y="2057400"/>
            <a:ext cx="5715000" cy="3962400"/>
          </a:xfrm>
        </p:spPr>
        <p:txBody>
          <a:bodyPr>
            <a:noAutofit/>
          </a:bodyPr>
          <a:lstStyle/>
          <a:p>
            <a:r>
              <a:rPr lang="en-US" sz="1800" dirty="0" smtClean="0">
                <a:latin typeface="+mj-lt"/>
              </a:rPr>
              <a:t>Create an optimal talent environment</a:t>
            </a:r>
          </a:p>
          <a:p>
            <a:r>
              <a:rPr lang="en-US" sz="1800" dirty="0" smtClean="0">
                <a:latin typeface="+mj-lt"/>
              </a:rPr>
              <a:t>Develop winning habits and n</a:t>
            </a:r>
            <a:r>
              <a:rPr lang="en-US" sz="1800" dirty="0" smtClean="0">
                <a:latin typeface="+mj-lt"/>
                <a:ea typeface="Calibri" panose="020F0502020204030204" pitchFamily="34" charset="0"/>
              </a:rPr>
              <a:t>urture athlete development</a:t>
            </a:r>
          </a:p>
          <a:p>
            <a:r>
              <a:rPr lang="en-US" sz="1800" dirty="0" smtClean="0">
                <a:latin typeface="+mj-lt"/>
                <a:ea typeface="Calibri" panose="020F0502020204030204" pitchFamily="34" charset="0"/>
              </a:rPr>
              <a:t>Engender characteristic of resiliency, self-belief, professional attitude, team player, leadership</a:t>
            </a:r>
          </a:p>
          <a:p>
            <a:r>
              <a:rPr lang="en-US" sz="1800" dirty="0" smtClean="0">
                <a:latin typeface="+mj-lt"/>
                <a:ea typeface="Calibri" panose="020F0502020204030204" pitchFamily="34" charset="0"/>
              </a:rPr>
              <a:t>Set clear standards and expectations, accountability </a:t>
            </a:r>
          </a:p>
          <a:p>
            <a:r>
              <a:rPr lang="en-US" sz="1800" dirty="0" smtClean="0">
                <a:latin typeface="+mj-lt"/>
                <a:ea typeface="Calibri" panose="020F0502020204030204" pitchFamily="34" charset="0"/>
              </a:rPr>
              <a:t>Stay adaptive, open, and creative </a:t>
            </a:r>
          </a:p>
          <a:p>
            <a:r>
              <a:rPr lang="en-US" sz="1800" dirty="0" smtClean="0">
                <a:latin typeface="+mj-lt"/>
                <a:ea typeface="Calibri" panose="020F0502020204030204" pitchFamily="34" charset="0"/>
              </a:rPr>
              <a:t>Be willing to think outside the “proverbial box”</a:t>
            </a:r>
          </a:p>
          <a:p>
            <a:r>
              <a:rPr lang="en-US" sz="1800" dirty="0" smtClean="0">
                <a:latin typeface="+mj-lt"/>
                <a:ea typeface="Calibri" panose="020F0502020204030204" pitchFamily="34" charset="0"/>
              </a:rPr>
              <a:t>Continue with own coach development and continuing education with USEF Para-Dressage Coach Development Program . </a:t>
            </a:r>
          </a:p>
          <a:p>
            <a:r>
              <a:rPr lang="en-US" sz="1800" dirty="0" smtClean="0">
                <a:latin typeface="+mj-lt"/>
                <a:ea typeface="Calibri" panose="020F0502020204030204" pitchFamily="34" charset="0"/>
              </a:rPr>
              <a:t>Be collaborative in learning from other coaches with unique para-dressage experience. </a:t>
            </a:r>
          </a:p>
          <a:p>
            <a:endParaRPr lang="en-US" sz="2400" dirty="0" smtClean="0">
              <a:latin typeface="+mj-lt"/>
              <a:ea typeface="Calibri" panose="020F0502020204030204" pitchFamily="34" charset="0"/>
            </a:endParaRPr>
          </a:p>
          <a:p>
            <a:endParaRPr lang="en-US" sz="2400" dirty="0">
              <a:latin typeface="+mj-lt"/>
              <a:ea typeface="Calibri" panose="020F0502020204030204" pitchFamily="34" charset="0"/>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599" y="2819400"/>
            <a:ext cx="2514889" cy="1676400"/>
          </a:xfrm>
          <a:prstGeom prst="rect">
            <a:avLst/>
          </a:prstGeom>
        </p:spPr>
      </p:pic>
    </p:spTree>
    <p:extLst>
      <p:ext uri="{BB962C8B-B14F-4D97-AF65-F5344CB8AC3E}">
        <p14:creationId xmlns:p14="http://schemas.microsoft.com/office/powerpoint/2010/main" val="9622414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b="1" dirty="0" smtClean="0"/>
              <a:t>Develop a Competition Team</a:t>
            </a:r>
            <a:endParaRPr lang="en-US" b="1"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latin typeface="+mj-lt"/>
              </a:rPr>
              <a:t>Athletes/Coaches need to design traveling support structure of groom, horse owner, caregivers to go to competitions. (Imperative for Grades I, II, and III but highly recommended for all grades)</a:t>
            </a:r>
          </a:p>
          <a:p>
            <a:r>
              <a:rPr lang="en-US" dirty="0" smtClean="0">
                <a:latin typeface="+mj-lt"/>
              </a:rPr>
              <a:t>Coaches need to know athlete’s show routine and protect mental preparation time/space, and help conserve athlete’s physical energy</a:t>
            </a:r>
          </a:p>
          <a:p>
            <a:r>
              <a:rPr lang="en-US" dirty="0">
                <a:latin typeface="+mj-lt"/>
              </a:rPr>
              <a:t>F</a:t>
            </a:r>
            <a:r>
              <a:rPr lang="en-US" dirty="0" smtClean="0">
                <a:latin typeface="+mj-lt"/>
              </a:rPr>
              <a:t>ind support individuals who will help spread the word, build PR, website, newsletter, articles, fundraisers.</a:t>
            </a: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1400763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 a Plan &amp; Budget</a:t>
            </a:r>
            <a:endParaRPr lang="en-US" b="1"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latin typeface="+mj-lt"/>
              </a:rPr>
              <a:t>Assist athlete in developing a 4-8 year plan, with an annual budget geared toward overall goal.</a:t>
            </a:r>
          </a:p>
          <a:p>
            <a:r>
              <a:rPr lang="en-US" dirty="0" smtClean="0">
                <a:latin typeface="+mj-lt"/>
              </a:rPr>
              <a:t>Include everything that it will take: Securing a Horse, Training, Lessons, Farrier, Vet, Clinics, Shows &amp; Competitions, PR, Website, Fundraising, Sponsors, </a:t>
            </a:r>
            <a:r>
              <a:rPr lang="en-US" dirty="0">
                <a:latin typeface="+mj-lt"/>
              </a:rPr>
              <a:t>Equipment &amp; </a:t>
            </a:r>
            <a:r>
              <a:rPr lang="en-US" dirty="0" smtClean="0">
                <a:latin typeface="+mj-lt"/>
              </a:rPr>
              <a:t>Tack.</a:t>
            </a:r>
          </a:p>
          <a:p>
            <a:r>
              <a:rPr lang="en-US" dirty="0" smtClean="0">
                <a:latin typeface="+mj-lt"/>
              </a:rPr>
              <a:t>Shows/Competitions</a:t>
            </a:r>
            <a:r>
              <a:rPr lang="en-US" dirty="0">
                <a:latin typeface="+mj-lt"/>
              </a:rPr>
              <a:t>: Entry/stabling fees, transport fees, travel, hotel, groom, trainer, assistant, braider, security, offsite stabling before and/or after the show</a:t>
            </a:r>
          </a:p>
          <a:p>
            <a:r>
              <a:rPr lang="en-US" dirty="0" smtClean="0">
                <a:latin typeface="+mj-lt"/>
              </a:rPr>
              <a:t>Include membership fees: USPEA</a:t>
            </a:r>
            <a:r>
              <a:rPr lang="en-US" dirty="0">
                <a:latin typeface="+mj-lt"/>
              </a:rPr>
              <a:t>, USEF, USDF, FEI, local </a:t>
            </a:r>
            <a:r>
              <a:rPr lang="en-US" dirty="0" smtClean="0">
                <a:latin typeface="+mj-lt"/>
              </a:rPr>
              <a:t>dressage clubs.</a:t>
            </a:r>
            <a:endParaRPr lang="en-US" dirty="0">
              <a:latin typeface="+mj-lt"/>
            </a:endParaRPr>
          </a:p>
          <a:p>
            <a:endParaRPr lang="en-US" dirty="0">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12472734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 &amp; Links</a:t>
            </a:r>
            <a:endParaRPr lang="en-US" b="1" dirty="0"/>
          </a:p>
        </p:txBody>
      </p:sp>
      <p:sp>
        <p:nvSpPr>
          <p:cNvPr id="3" name="Content Placeholder 2"/>
          <p:cNvSpPr>
            <a:spLocks noGrp="1"/>
          </p:cNvSpPr>
          <p:nvPr>
            <p:ph idx="1"/>
          </p:nvPr>
        </p:nvSpPr>
        <p:spPr>
          <a:xfrm>
            <a:off x="457200" y="1447801"/>
            <a:ext cx="8229600" cy="4114800"/>
          </a:xfrm>
        </p:spPr>
        <p:txBody>
          <a:bodyPr>
            <a:normAutofit fontScale="70000" lnSpcReduction="20000"/>
          </a:bodyPr>
          <a:lstStyle/>
          <a:p>
            <a:r>
              <a:rPr lang="en-US" dirty="0">
                <a:latin typeface="+mj-lt"/>
              </a:rPr>
              <a:t>Federation Equestrian International </a:t>
            </a:r>
          </a:p>
          <a:p>
            <a:pPr lvl="1"/>
            <a:r>
              <a:rPr lang="en-US" dirty="0">
                <a:latin typeface="+mj-lt"/>
                <a:hlinkClick r:id="rId2"/>
              </a:rPr>
              <a:t>www.fei.org</a:t>
            </a:r>
            <a:r>
              <a:rPr lang="en-US" dirty="0">
                <a:latin typeface="+mj-lt"/>
              </a:rPr>
              <a:t> </a:t>
            </a:r>
            <a:endParaRPr lang="en-US" dirty="0" smtClean="0">
              <a:latin typeface="+mj-lt"/>
            </a:endParaRPr>
          </a:p>
          <a:p>
            <a:pPr lvl="1"/>
            <a:r>
              <a:rPr lang="en-US" dirty="0" smtClean="0">
                <a:latin typeface="+mj-lt"/>
              </a:rPr>
              <a:t>International Governing Body. </a:t>
            </a:r>
            <a:r>
              <a:rPr lang="en-US" dirty="0">
                <a:latin typeface="+mj-lt"/>
              </a:rPr>
              <a:t> </a:t>
            </a:r>
            <a:r>
              <a:rPr lang="en-US" dirty="0" smtClean="0">
                <a:latin typeface="+mj-lt"/>
              </a:rPr>
              <a:t>Oversight for International Competition, Including International Level Rules and Classification </a:t>
            </a:r>
            <a:endParaRPr lang="en-US" dirty="0">
              <a:latin typeface="+mj-lt"/>
            </a:endParaRPr>
          </a:p>
          <a:p>
            <a:r>
              <a:rPr lang="en-US" dirty="0" smtClean="0">
                <a:latin typeface="+mj-lt"/>
              </a:rPr>
              <a:t>United States Equestrian Federation</a:t>
            </a:r>
          </a:p>
          <a:p>
            <a:pPr lvl="1"/>
            <a:r>
              <a:rPr lang="en-US" dirty="0" smtClean="0">
                <a:latin typeface="+mj-lt"/>
                <a:hlinkClick r:id="rId3"/>
              </a:rPr>
              <a:t>www.usef.org</a:t>
            </a:r>
            <a:r>
              <a:rPr lang="en-US" dirty="0" smtClean="0">
                <a:latin typeface="+mj-lt"/>
              </a:rPr>
              <a:t> </a:t>
            </a:r>
          </a:p>
          <a:p>
            <a:pPr lvl="1"/>
            <a:r>
              <a:rPr lang="en-US" dirty="0" smtClean="0">
                <a:latin typeface="+mj-lt"/>
              </a:rPr>
              <a:t>National Governing Body, Oversight for National Competition, Including National Level Rules and Classification</a:t>
            </a:r>
          </a:p>
          <a:p>
            <a:r>
              <a:rPr lang="en-US" dirty="0" smtClean="0">
                <a:latin typeface="+mj-lt"/>
              </a:rPr>
              <a:t>United States Para-Equestrian Association </a:t>
            </a:r>
          </a:p>
          <a:p>
            <a:pPr lvl="1"/>
            <a:r>
              <a:rPr lang="en-US" dirty="0" smtClean="0">
                <a:latin typeface="+mj-lt"/>
                <a:hlinkClick r:id="rId4"/>
              </a:rPr>
              <a:t>www.uspea.org</a:t>
            </a:r>
            <a:r>
              <a:rPr lang="en-US" dirty="0" smtClean="0">
                <a:latin typeface="+mj-lt"/>
              </a:rPr>
              <a:t> </a:t>
            </a:r>
          </a:p>
          <a:p>
            <a:pPr lvl="1"/>
            <a:r>
              <a:rPr lang="en-US" dirty="0" smtClean="0">
                <a:latin typeface="+mj-lt"/>
              </a:rPr>
              <a:t>Official Para-Dressage Affiliate to USEF, Oversight for Grassroots Education &amp; Talent Development  </a:t>
            </a: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26803390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09601"/>
            <a:ext cx="8610600" cy="5229199"/>
          </a:xfrm>
        </p:spPr>
        <p:txBody>
          <a:bodyPr>
            <a:normAutofit/>
          </a:bodyPr>
          <a:lstStyle/>
          <a:p>
            <a:pPr algn="ctr"/>
            <a:r>
              <a:rPr lang="en-US" sz="3600" b="1" dirty="0" smtClean="0">
                <a:solidFill>
                  <a:srgbClr val="003E6B"/>
                </a:solidFill>
                <a:latin typeface="+mj-lt"/>
              </a:rPr>
              <a:t>These presentations are part of a library of Para-Equestrian educational courses which include:</a:t>
            </a:r>
          </a:p>
          <a:p>
            <a:endParaRPr lang="en-US" sz="3600" b="1" i="1" dirty="0" smtClean="0">
              <a:solidFill>
                <a:srgbClr val="003E6B"/>
              </a:solidFill>
            </a:endParaRPr>
          </a:p>
          <a:p>
            <a:pPr marL="971550" lvl="1" indent="-514350" algn="l">
              <a:buFont typeface="+mj-lt"/>
              <a:buAutoNum type="arabicPeriod"/>
            </a:pPr>
            <a:r>
              <a:rPr lang="en-US" sz="2600" b="1" i="1" dirty="0" smtClean="0">
                <a:solidFill>
                  <a:srgbClr val="003E6B"/>
                </a:solidFill>
                <a:latin typeface="+mj-lt"/>
              </a:rPr>
              <a:t>Introduction </a:t>
            </a:r>
            <a:r>
              <a:rPr lang="en-US" sz="2600" b="1" i="1" dirty="0">
                <a:solidFill>
                  <a:srgbClr val="003E6B"/>
                </a:solidFill>
                <a:latin typeface="+mj-lt"/>
              </a:rPr>
              <a:t>to Para-Equestrian </a:t>
            </a:r>
            <a:r>
              <a:rPr lang="en-US" sz="2600" b="1" i="1" dirty="0" smtClean="0">
                <a:solidFill>
                  <a:srgbClr val="003E6B"/>
                </a:solidFill>
                <a:latin typeface="+mj-lt"/>
              </a:rPr>
              <a:t>Dressage</a:t>
            </a:r>
            <a:endParaRPr lang="en-US" sz="2600" b="1" dirty="0" smtClean="0">
              <a:solidFill>
                <a:srgbClr val="003E6B"/>
              </a:solidFill>
              <a:latin typeface="+mj-lt"/>
            </a:endParaRPr>
          </a:p>
          <a:p>
            <a:pPr marL="971550" lvl="1" indent="-514350" algn="l">
              <a:buFont typeface="+mj-lt"/>
              <a:buAutoNum type="arabicPeriod"/>
            </a:pPr>
            <a:endParaRPr lang="en-US" sz="2600" b="1" dirty="0" smtClean="0">
              <a:solidFill>
                <a:srgbClr val="003E6B"/>
              </a:solidFill>
              <a:latin typeface="+mj-lt"/>
            </a:endParaRPr>
          </a:p>
          <a:p>
            <a:pPr marL="971550" lvl="1" indent="-514350" algn="l">
              <a:buFont typeface="+mj-lt"/>
              <a:buAutoNum type="arabicPeriod"/>
            </a:pPr>
            <a:r>
              <a:rPr lang="en-US" sz="2400" b="1" i="1" dirty="0">
                <a:solidFill>
                  <a:srgbClr val="003E6B"/>
                </a:solidFill>
                <a:latin typeface="+mj-lt"/>
              </a:rPr>
              <a:t>Introduction to Para-Equestrian </a:t>
            </a:r>
            <a:r>
              <a:rPr lang="en-US" sz="2400" b="1" i="1" dirty="0" smtClean="0">
                <a:solidFill>
                  <a:srgbClr val="003E6B"/>
                </a:solidFill>
                <a:latin typeface="+mj-lt"/>
              </a:rPr>
              <a:t>Driving</a:t>
            </a:r>
            <a:endParaRPr lang="en-US" sz="2400" b="1" i="1" dirty="0">
              <a:solidFill>
                <a:srgbClr val="003E6B"/>
              </a:solidFill>
              <a:latin typeface="+mj-lt"/>
            </a:endParaRPr>
          </a:p>
          <a:p>
            <a:pPr marL="971550" lvl="1" indent="-514350" algn="l">
              <a:buFont typeface="+mj-lt"/>
              <a:buAutoNum type="arabicPeriod"/>
            </a:pPr>
            <a:endParaRPr lang="en-US" sz="2400" b="1" i="1" dirty="0" smtClean="0">
              <a:solidFill>
                <a:srgbClr val="003E6B"/>
              </a:solidFill>
              <a:latin typeface="+mj-lt"/>
            </a:endParaRPr>
          </a:p>
          <a:p>
            <a:pPr marL="971550" lvl="1" indent="-514350" algn="l">
              <a:buFont typeface="+mj-lt"/>
              <a:buAutoNum type="arabicPeriod"/>
            </a:pPr>
            <a:r>
              <a:rPr lang="en-US" sz="2400" b="1" i="1" dirty="0" smtClean="0">
                <a:solidFill>
                  <a:srgbClr val="003E6B"/>
                </a:solidFill>
                <a:latin typeface="+mj-lt"/>
              </a:rPr>
              <a:t>Understanding Para-Equestrian Classification</a:t>
            </a:r>
          </a:p>
          <a:p>
            <a:pPr marL="971550" lvl="1" indent="-514350" algn="l">
              <a:buFont typeface="+mj-lt"/>
              <a:buAutoNum type="arabicPeriod"/>
            </a:pPr>
            <a:endParaRPr lang="en-US" sz="2400" b="1" i="1" dirty="0" smtClean="0">
              <a:solidFill>
                <a:srgbClr val="003E6B"/>
              </a:solidFill>
              <a:latin typeface="+mj-lt"/>
            </a:endParaRPr>
          </a:p>
          <a:p>
            <a:pPr marL="514350" indent="-514350">
              <a:buFont typeface="+mj-lt"/>
              <a:buAutoNum type="arabicPeriod"/>
            </a:pPr>
            <a:endParaRPr lang="en-US" sz="2800" b="1" i="1" dirty="0" smtClean="0">
              <a:solidFill>
                <a:srgbClr val="003E6B"/>
              </a:solidFill>
              <a:latin typeface="+mj-lt"/>
            </a:endParaRPr>
          </a:p>
          <a:p>
            <a:pPr marL="514350" indent="-514350">
              <a:buFont typeface="+mj-lt"/>
              <a:buAutoNum type="arabicPeriod"/>
            </a:pPr>
            <a:endParaRPr lang="en-US" sz="2800" b="1" i="1" dirty="0" smtClean="0">
              <a:solidFill>
                <a:srgbClr val="003E6B"/>
              </a:solidFill>
              <a:latin typeface="+mj-lt"/>
            </a:endParaRPr>
          </a:p>
        </p:txBody>
      </p:sp>
      <p:sp>
        <p:nvSpPr>
          <p:cNvPr id="2" name="Footer Placeholder 1"/>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3823088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458200" cy="5638800"/>
          </a:xfrm>
        </p:spPr>
        <p:txBody>
          <a:bodyPr>
            <a:normAutofit fontScale="92500" lnSpcReduction="10000"/>
          </a:bodyPr>
          <a:lstStyle/>
          <a:p>
            <a:pPr algn="ctr"/>
            <a:r>
              <a:rPr lang="en-US" sz="3600" b="1" dirty="0" smtClean="0">
                <a:solidFill>
                  <a:srgbClr val="003E6B"/>
                </a:solidFill>
                <a:latin typeface="+mj-lt"/>
              </a:rPr>
              <a:t>Attributions: </a:t>
            </a:r>
          </a:p>
          <a:p>
            <a:pPr algn="ctr"/>
            <a:r>
              <a:rPr lang="en-US" sz="1800" b="1" dirty="0" smtClean="0">
                <a:solidFill>
                  <a:srgbClr val="003E6B"/>
                </a:solidFill>
                <a:latin typeface="+mj-lt"/>
              </a:rPr>
              <a:t>Course material was produced and narrated by Sarah Armentrout</a:t>
            </a:r>
          </a:p>
          <a:p>
            <a:pPr algn="ctr"/>
            <a:r>
              <a:rPr lang="en-US" sz="1800" b="1" dirty="0" smtClean="0">
                <a:solidFill>
                  <a:srgbClr val="003E6B"/>
                </a:solidFill>
                <a:latin typeface="+mj-lt"/>
              </a:rPr>
              <a:t>Head of School, Carlisle Academy, October 2017 </a:t>
            </a:r>
          </a:p>
          <a:p>
            <a:pPr algn="ctr"/>
            <a:r>
              <a:rPr lang="en-US" sz="2800" b="1" dirty="0" smtClean="0">
                <a:solidFill>
                  <a:srgbClr val="003E6B"/>
                </a:solidFill>
                <a:latin typeface="+mj-lt"/>
              </a:rPr>
              <a:t> -----------------</a:t>
            </a:r>
            <a:endParaRPr lang="en-US" sz="2200" b="1" dirty="0" smtClean="0">
              <a:solidFill>
                <a:srgbClr val="003E6B"/>
              </a:solidFill>
              <a:latin typeface="+mj-lt"/>
            </a:endParaRPr>
          </a:p>
          <a:p>
            <a:pPr algn="ctr"/>
            <a:r>
              <a:rPr lang="en-US" sz="2800" b="1" i="1" dirty="0" smtClean="0">
                <a:solidFill>
                  <a:srgbClr val="003E6B"/>
                </a:solidFill>
                <a:latin typeface="+mj-lt"/>
              </a:rPr>
              <a:t>with contributions from </a:t>
            </a:r>
          </a:p>
          <a:p>
            <a:pPr marL="457200" indent="-457200" algn="ctr">
              <a:buFont typeface="Arial" panose="020B0604020202020204" pitchFamily="34" charset="0"/>
              <a:buChar char="•"/>
            </a:pPr>
            <a:r>
              <a:rPr lang="en-US" sz="1800" b="1" dirty="0" smtClean="0">
                <a:solidFill>
                  <a:srgbClr val="003E6B"/>
                </a:solidFill>
                <a:latin typeface="+mj-lt"/>
              </a:rPr>
              <a:t>Will Connell, USEF Sport Director</a:t>
            </a:r>
          </a:p>
          <a:p>
            <a:pPr marL="457200" indent="-457200">
              <a:buFont typeface="Arial" panose="020B0604020202020204" pitchFamily="34" charset="0"/>
              <a:buChar char="•"/>
            </a:pPr>
            <a:r>
              <a:rPr lang="en-US" sz="1800" b="1" dirty="0">
                <a:solidFill>
                  <a:srgbClr val="003E6B"/>
                </a:solidFill>
                <a:latin typeface="+mj-lt"/>
              </a:rPr>
              <a:t>Michel </a:t>
            </a:r>
            <a:r>
              <a:rPr lang="en-US" sz="1800" b="1" dirty="0" err="1">
                <a:solidFill>
                  <a:srgbClr val="003E6B"/>
                </a:solidFill>
                <a:latin typeface="+mj-lt"/>
              </a:rPr>
              <a:t>Assouline</a:t>
            </a:r>
            <a:r>
              <a:rPr lang="en-US" sz="1800" b="1" dirty="0">
                <a:solidFill>
                  <a:srgbClr val="003E6B"/>
                </a:solidFill>
                <a:latin typeface="+mj-lt"/>
              </a:rPr>
              <a:t>, USEF Para-Dressage Coach Development Director </a:t>
            </a:r>
          </a:p>
          <a:p>
            <a:pPr marL="457200" indent="-457200" algn="ctr">
              <a:buFont typeface="Arial" panose="020B0604020202020204" pitchFamily="34" charset="0"/>
              <a:buChar char="•"/>
            </a:pPr>
            <a:r>
              <a:rPr lang="en-US" sz="1800" b="1" dirty="0" err="1" smtClean="0">
                <a:solidFill>
                  <a:srgbClr val="003E6B"/>
                </a:solidFill>
                <a:latin typeface="+mj-lt"/>
              </a:rPr>
              <a:t>Laureen</a:t>
            </a:r>
            <a:r>
              <a:rPr lang="en-US" sz="1800" b="1" dirty="0" smtClean="0">
                <a:solidFill>
                  <a:srgbClr val="003E6B"/>
                </a:solidFill>
                <a:latin typeface="+mj-lt"/>
              </a:rPr>
              <a:t> Johnson, USEF Para-Equestrian Discipline Director </a:t>
            </a:r>
          </a:p>
          <a:p>
            <a:pPr marL="457200" indent="-457200" algn="ctr">
              <a:buFont typeface="Arial" panose="020B0604020202020204" pitchFamily="34" charset="0"/>
              <a:buChar char="•"/>
            </a:pPr>
            <a:r>
              <a:rPr lang="en-US" sz="1800" b="1" dirty="0" smtClean="0">
                <a:solidFill>
                  <a:srgbClr val="003E6B"/>
                </a:solidFill>
                <a:latin typeface="+mj-lt"/>
              </a:rPr>
              <a:t>Hope Hand, USPEA President</a:t>
            </a:r>
          </a:p>
          <a:p>
            <a:pPr marL="457200" indent="-457200">
              <a:buFont typeface="Arial" panose="020B0604020202020204" pitchFamily="34" charset="0"/>
              <a:buChar char="•"/>
            </a:pPr>
            <a:r>
              <a:rPr lang="en-US" sz="1800" b="1" dirty="0">
                <a:solidFill>
                  <a:srgbClr val="003E6B"/>
                </a:solidFill>
                <a:latin typeface="+mj-lt"/>
              </a:rPr>
              <a:t>J.H. </a:t>
            </a:r>
            <a:r>
              <a:rPr lang="en-US" sz="1800" b="1" dirty="0" err="1">
                <a:solidFill>
                  <a:srgbClr val="003E6B"/>
                </a:solidFill>
                <a:latin typeface="+mj-lt"/>
              </a:rPr>
              <a:t>Gerritsen</a:t>
            </a:r>
            <a:r>
              <a:rPr lang="en-US" sz="1800" b="1" dirty="0">
                <a:solidFill>
                  <a:srgbClr val="003E6B"/>
                </a:solidFill>
                <a:latin typeface="+mj-lt"/>
              </a:rPr>
              <a:t>, 5* FEI Paralympic Dressage </a:t>
            </a:r>
            <a:r>
              <a:rPr lang="en-US" sz="1800" b="1" dirty="0" smtClean="0">
                <a:solidFill>
                  <a:srgbClr val="003E6B"/>
                </a:solidFill>
                <a:latin typeface="+mj-lt"/>
              </a:rPr>
              <a:t>Judge</a:t>
            </a:r>
          </a:p>
          <a:p>
            <a:pPr marL="285750" indent="-285750">
              <a:buFont typeface="Arial" panose="020B0604020202020204" pitchFamily="34" charset="0"/>
              <a:buChar char="•"/>
            </a:pPr>
            <a:r>
              <a:rPr lang="en-US" sz="1800" b="1" dirty="0">
                <a:solidFill>
                  <a:srgbClr val="003E6B"/>
                </a:solidFill>
                <a:latin typeface="+mj-lt"/>
              </a:rPr>
              <a:t>Joann Benjamin PT, HPCS, FEI Classifier</a:t>
            </a:r>
          </a:p>
          <a:p>
            <a:pPr marL="285750" indent="-285750">
              <a:buFont typeface="Arial" panose="020B0604020202020204" pitchFamily="34" charset="0"/>
              <a:buChar char="•"/>
            </a:pPr>
            <a:r>
              <a:rPr lang="en-US" sz="1800" b="1" dirty="0">
                <a:solidFill>
                  <a:srgbClr val="003E6B"/>
                </a:solidFill>
                <a:latin typeface="+mj-lt"/>
              </a:rPr>
              <a:t>Tina Wentz, PT, FEI Classifier</a:t>
            </a:r>
          </a:p>
          <a:p>
            <a:pPr marL="285750" indent="-285750">
              <a:buFont typeface="Arial" panose="020B0604020202020204" pitchFamily="34" charset="0"/>
              <a:buChar char="•"/>
            </a:pPr>
            <a:r>
              <a:rPr lang="en-US" sz="1800" b="1" dirty="0">
                <a:solidFill>
                  <a:srgbClr val="003E6B"/>
                </a:solidFill>
                <a:latin typeface="+mj-lt"/>
              </a:rPr>
              <a:t>Kerri Sowers, PT, DPT, NCS, FEI Classifier</a:t>
            </a:r>
          </a:p>
          <a:p>
            <a:pPr algn="ctr"/>
            <a:endParaRPr lang="en-US" sz="1800" b="1" dirty="0" smtClean="0">
              <a:solidFill>
                <a:srgbClr val="003E6B"/>
              </a:solidFill>
              <a:latin typeface="+mj-lt"/>
            </a:endParaRPr>
          </a:p>
          <a:p>
            <a:pPr algn="ctr"/>
            <a:endParaRPr lang="en-US" sz="1800" b="1" dirty="0">
              <a:solidFill>
                <a:srgbClr val="003E6B"/>
              </a:solidFill>
              <a:latin typeface="+mj-lt"/>
            </a:endParaRPr>
          </a:p>
          <a:p>
            <a:r>
              <a:rPr lang="en-US" sz="1200" b="1" dirty="0">
                <a:solidFill>
                  <a:srgbClr val="003E6B"/>
                </a:solidFill>
                <a:latin typeface="+mj-lt"/>
              </a:rPr>
              <a:t>© </a:t>
            </a:r>
            <a:r>
              <a:rPr lang="en-US" sz="1200" b="1" dirty="0" smtClean="0">
                <a:solidFill>
                  <a:srgbClr val="003E6B"/>
                </a:solidFill>
                <a:latin typeface="+mj-lt"/>
              </a:rPr>
              <a:t>2017 </a:t>
            </a:r>
            <a:r>
              <a:rPr lang="en-US" sz="1200" b="1" i="1" dirty="0" smtClean="0">
                <a:solidFill>
                  <a:srgbClr val="003E6B"/>
                </a:solidFill>
                <a:latin typeface="+mj-lt"/>
              </a:rPr>
              <a:t>Copyright </a:t>
            </a:r>
            <a:r>
              <a:rPr lang="en-US" sz="1200" b="1" i="1" dirty="0">
                <a:solidFill>
                  <a:srgbClr val="003E6B"/>
                </a:solidFill>
                <a:latin typeface="+mj-lt"/>
              </a:rPr>
              <a:t>owned by United States Equestrian </a:t>
            </a:r>
            <a:r>
              <a:rPr lang="en-US" sz="1200" b="1" i="1" dirty="0" smtClean="0">
                <a:solidFill>
                  <a:srgbClr val="003E6B"/>
                </a:solidFill>
                <a:latin typeface="+mj-lt"/>
              </a:rPr>
              <a:t>Federation </a:t>
            </a:r>
            <a:endParaRPr lang="en-US" sz="1200" b="1" i="1" dirty="0">
              <a:solidFill>
                <a:srgbClr val="003E6B"/>
              </a:solidFill>
              <a:latin typeface="+mj-lt"/>
            </a:endParaRPr>
          </a:p>
          <a:p>
            <a:r>
              <a:rPr lang="en-US" sz="1200" i="1" dirty="0">
                <a:solidFill>
                  <a:srgbClr val="003E6B"/>
                </a:solidFill>
                <a:latin typeface="+mj-lt"/>
              </a:rPr>
              <a:t>Duplication or disbursement of this material is by permission only. </a:t>
            </a:r>
          </a:p>
          <a:p>
            <a:pPr marL="457200" indent="-457200" algn="ctr">
              <a:buFont typeface="Arial" panose="020B0604020202020204" pitchFamily="34" charset="0"/>
              <a:buChar char="•"/>
            </a:pPr>
            <a:endParaRPr lang="en-US" sz="1800" b="1" dirty="0" smtClean="0">
              <a:solidFill>
                <a:srgbClr val="003E6B"/>
              </a:solidFill>
              <a:latin typeface="+mj-lt"/>
            </a:endParaRPr>
          </a:p>
          <a:p>
            <a:endParaRPr lang="en-US" sz="1800" b="1" dirty="0" smtClean="0">
              <a:solidFill>
                <a:srgbClr val="003E6B"/>
              </a:solidFill>
              <a:latin typeface="+mj-lt"/>
            </a:endParaRPr>
          </a:p>
          <a:p>
            <a:endParaRPr lang="en-US" sz="1800" dirty="0">
              <a:solidFill>
                <a:srgbClr val="003E6B"/>
              </a:solidFill>
            </a:endParaRPr>
          </a:p>
          <a:p>
            <a:endParaRPr lang="en-US" sz="3600" b="1" dirty="0" smtClean="0">
              <a:solidFill>
                <a:srgbClr val="003E6B"/>
              </a:solidFill>
              <a:latin typeface="+mj-lt"/>
            </a:endParaRPr>
          </a:p>
          <a:p>
            <a:pPr algn="ctr"/>
            <a:endParaRPr lang="en-US" sz="3600" b="1" dirty="0">
              <a:solidFill>
                <a:srgbClr val="003E6B"/>
              </a:solidFill>
              <a:latin typeface="+mj-lt"/>
            </a:endParaRPr>
          </a:p>
        </p:txBody>
      </p:sp>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1548640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295399"/>
          </a:xfrm>
        </p:spPr>
        <p:txBody>
          <a:bodyPr>
            <a:normAutofit/>
          </a:bodyPr>
          <a:lstStyle/>
          <a:p>
            <a:r>
              <a:rPr lang="en-US" b="1" dirty="0" smtClean="0"/>
              <a:t>History of the Sport</a:t>
            </a:r>
            <a:endParaRPr lang="en-US" sz="22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295400"/>
            <a:ext cx="5546603" cy="4038302"/>
          </a:xfrm>
        </p:spPr>
      </p:pic>
      <p:sp>
        <p:nvSpPr>
          <p:cNvPr id="4" name="Footer Placeholder 3"/>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48157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 to ParaDressage">
  <a:themeElements>
    <a:clrScheme name="CAIETS-Vet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D3339"/>
      </a:hlink>
      <a:folHlink>
        <a:srgbClr val="DD333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ara-IntroCourseCOE-3" id="{489D8436-2872-AD43-8F18-F452D21A2E32}" vid="{72093E2A-1CA3-D541-A408-F6606CB3C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 to ParaDressage</Template>
  <TotalTime>2430</TotalTime>
  <Words>6595</Words>
  <Application>Microsoft Office PowerPoint</Application>
  <PresentationFormat>On-screen Show (4:3)</PresentationFormat>
  <Paragraphs>665</Paragraphs>
  <Slides>89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Introduction to ParaDressage</vt:lpstr>
      <vt:lpstr>Photo Editor Photo</vt:lpstr>
      <vt:lpstr>PowerPoint Presentation</vt:lpstr>
      <vt:lpstr>PowerPoint Presentation</vt:lpstr>
      <vt:lpstr>Disclaimer</vt:lpstr>
      <vt:lpstr>Course Objectives  </vt:lpstr>
      <vt:lpstr>                       Presenter Michel Assouline  Michel Assouline is the USEF Head of Para-Equestrian Coach Development &amp; High Performance Consultant.   He is an International Dressage/Para-Dressage Trainer with over a decade of Paralympic and FEI Dressage coaching experience, and most recently completed his 12-year term as Head Coach for the undefeated U.K Para-Dressage Team.       </vt:lpstr>
      <vt:lpstr>Primary Purpose of Para-Equestrian Sport</vt:lpstr>
      <vt:lpstr>What is Para-Equestrian Dressage? </vt:lpstr>
      <vt:lpstr>Paralympics not Special Olympics </vt:lpstr>
      <vt:lpstr>History of the Sport</vt:lpstr>
      <vt:lpstr>Founder of the Sport</vt:lpstr>
      <vt:lpstr>History of the Sport</vt:lpstr>
      <vt:lpstr>Understanding the Sport in the U.S. Today</vt:lpstr>
      <vt:lpstr>What is USPEA?</vt:lpstr>
      <vt:lpstr>What is USDF?</vt:lpstr>
      <vt:lpstr>What is FEI?</vt:lpstr>
      <vt:lpstr>What is a Para-Dressage Center of Excellence? </vt:lpstr>
      <vt:lpstr> Where are the Centers of Excellence? As of October 2017 </vt:lpstr>
      <vt:lpstr>What is the Sport Pathway?</vt:lpstr>
      <vt:lpstr>PowerPoint Presentation</vt:lpstr>
      <vt:lpstr>Pipeline Development </vt:lpstr>
      <vt:lpstr>Talent Identification</vt:lpstr>
      <vt:lpstr>Paralympic Equestrian Sport Initiative for Veterans</vt:lpstr>
      <vt:lpstr>Veteran Opportunities in Equestrian Sports</vt:lpstr>
      <vt:lpstr>Goals of Veterans Initiative</vt:lpstr>
      <vt:lpstr>Veteran Assistance Program </vt:lpstr>
      <vt:lpstr>Competition Readiness Stages of Development </vt:lpstr>
      <vt:lpstr>Types of Para-Dressage Competitions </vt:lpstr>
      <vt:lpstr>Eligibility For Competitions &amp; Awards Offered within the U.S.</vt:lpstr>
      <vt:lpstr>International Para-Dressage Events</vt:lpstr>
      <vt:lpstr>Where to Find Tests &amp; Rules</vt:lpstr>
      <vt:lpstr>Preparing for your First Competition (Local Level)</vt:lpstr>
      <vt:lpstr>Competing Memberships and Documents (National Level)</vt:lpstr>
      <vt:lpstr>Entering a Recognized (USEF/USDF) Competition and What to Submit </vt:lpstr>
      <vt:lpstr>Know USEF Drug Rules</vt:lpstr>
      <vt:lpstr>Understanding International Competition</vt:lpstr>
      <vt:lpstr>The role of the FEI Para-Equestrian (PE) Committee and Officials</vt:lpstr>
      <vt:lpstr>International PE FEI Judges</vt:lpstr>
      <vt:lpstr>PE FEI Stewards</vt:lpstr>
      <vt:lpstr>PE Technical Delegate and Classifiers</vt:lpstr>
      <vt:lpstr>Para Dressage Rules  Highlights FEI &amp; USDF Rules are updated annually.  Check accordingly.</vt:lpstr>
      <vt:lpstr>Dressage Tests  </vt:lpstr>
      <vt:lpstr>Schooling of Horses at Competitions</vt:lpstr>
      <vt:lpstr>Friendly/Companion Horse at Competitions </vt:lpstr>
      <vt:lpstr>Use of Voice at Competitions</vt:lpstr>
      <vt:lpstr>Maximum Competitions Per Day  </vt:lpstr>
      <vt:lpstr>Compensating Aids - Defined</vt:lpstr>
      <vt:lpstr>Examples </vt:lpstr>
      <vt:lpstr>Aids to Compensate for Memory or Cognitive Impairment</vt:lpstr>
      <vt:lpstr>Aids to Compensate for Sensory Loss Hearing Impaired </vt:lpstr>
      <vt:lpstr>Aids to Compensate for Sensory Loss Riders with Visual Impairment</vt:lpstr>
      <vt:lpstr>Riders with Visual Impairment</vt:lpstr>
      <vt:lpstr>Living Letters Demo</vt:lpstr>
      <vt:lpstr>Modifications or Adaptations of</vt:lpstr>
      <vt:lpstr>Compensating Aids</vt:lpstr>
      <vt:lpstr>Compensating Aids</vt:lpstr>
      <vt:lpstr>Compensating Aids</vt:lpstr>
      <vt:lpstr>Compensating Aids</vt:lpstr>
      <vt:lpstr>Compensating Aids</vt:lpstr>
      <vt:lpstr>Compensating Aids</vt:lpstr>
      <vt:lpstr>Compensating Aids</vt:lpstr>
      <vt:lpstr>USEF Dispensation Certificate </vt:lpstr>
      <vt:lpstr>FEI Standard &amp; Non-Standard Compensating Aids</vt:lpstr>
      <vt:lpstr>Under Review</vt:lpstr>
      <vt:lpstr>Helpful Links</vt:lpstr>
      <vt:lpstr>Other Show Attire </vt:lpstr>
      <vt:lpstr> Other Tack/Equipment  </vt:lpstr>
      <vt:lpstr>Arena and Exercise Areas at Competitions  </vt:lpstr>
      <vt:lpstr>Judge’s Sheets/Scores</vt:lpstr>
      <vt:lpstr>Prize Giving</vt:lpstr>
      <vt:lpstr>What are the Judge’s Looking for in Each Movement?</vt:lpstr>
      <vt:lpstr>Judges and Trainers will follow the  Training Scale as in Able-Bodied Dressage </vt:lpstr>
      <vt:lpstr>Collective marks in all Grades</vt:lpstr>
      <vt:lpstr>Judges will Never Judge the Position of the Rider</vt:lpstr>
      <vt:lpstr>Requirements in Grade I</vt:lpstr>
      <vt:lpstr>Requirements in Grade II</vt:lpstr>
      <vt:lpstr>Requirements in Grade III</vt:lpstr>
      <vt:lpstr>Requirements in Grade IV</vt:lpstr>
      <vt:lpstr>Requirements in Grade V</vt:lpstr>
      <vt:lpstr>Requirements in the Freestyle </vt:lpstr>
      <vt:lpstr>Freestyle Tests</vt:lpstr>
      <vt:lpstr>In All Grades</vt:lpstr>
      <vt:lpstr>Other USEF Para-Dressage  Video Clips  </vt:lpstr>
      <vt:lpstr> What defines a Para-Equestrian High Performance Athlete? </vt:lpstr>
      <vt:lpstr>How Can Coaches Support Athletes Along the Competition Pathway?</vt:lpstr>
      <vt:lpstr>Develop a Competition Team</vt:lpstr>
      <vt:lpstr>Develop a Plan &amp; Budget</vt:lpstr>
      <vt:lpstr>Resources &amp; Links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Sarah</cp:lastModifiedBy>
  <cp:revision>173</cp:revision>
  <dcterms:created xsi:type="dcterms:W3CDTF">2017-07-25T18:01:02Z</dcterms:created>
  <dcterms:modified xsi:type="dcterms:W3CDTF">2018-01-17T19:44:41Z</dcterms:modified>
</cp:coreProperties>
</file>