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780" r:id="rId1"/>
  </p:sldMasterIdLst>
  <p:notesMasterIdLst>
    <p:notesMasterId r:id="rId32"/>
  </p:notesMasterIdLst>
  <p:handoutMasterIdLst>
    <p:handoutMasterId r:id="rId33"/>
  </p:handoutMasterIdLst>
  <p:sldIdLst>
    <p:sldId id="256" r:id="rId2"/>
    <p:sldId id="289" r:id="rId3"/>
    <p:sldId id="296" r:id="rId4"/>
    <p:sldId id="290" r:id="rId5"/>
    <p:sldId id="291"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85" r:id="rId21"/>
    <p:sldId id="286" r:id="rId22"/>
    <p:sldId id="279" r:id="rId23"/>
    <p:sldId id="280" r:id="rId24"/>
    <p:sldId id="281" r:id="rId25"/>
    <p:sldId id="282" r:id="rId26"/>
    <p:sldId id="288" r:id="rId27"/>
    <p:sldId id="287" r:id="rId28"/>
    <p:sldId id="298" r:id="rId29"/>
    <p:sldId id="293" r:id="rId30"/>
    <p:sldId id="29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FAB"/>
    <a:srgbClr val="00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7034" autoAdjust="0"/>
  </p:normalViewPr>
  <p:slideViewPr>
    <p:cSldViewPr>
      <p:cViewPr>
        <p:scale>
          <a:sx n="71" d="100"/>
          <a:sy n="71" d="100"/>
        </p:scale>
        <p:origin x="-1992" y="-58"/>
      </p:cViewPr>
      <p:guideLst>
        <p:guide orient="horz" pos="2160"/>
        <p:guide pos="2880"/>
      </p:guideLst>
    </p:cSldViewPr>
  </p:slideViewPr>
  <p:outlineViewPr>
    <p:cViewPr>
      <p:scale>
        <a:sx n="33" d="100"/>
        <a:sy n="33" d="100"/>
      </p:scale>
      <p:origin x="0" y="900"/>
    </p:cViewPr>
  </p:outlineViewPr>
  <p:notesTextViewPr>
    <p:cViewPr>
      <p:scale>
        <a:sx n="1" d="1"/>
        <a:sy n="1" d="1"/>
      </p:scale>
      <p:origin x="0" y="0"/>
    </p:cViewPr>
  </p:notesTextViewPr>
  <p:sorterViewPr>
    <p:cViewPr>
      <p:scale>
        <a:sx n="100" d="100"/>
        <a:sy n="100" d="100"/>
      </p:scale>
      <p:origin x="0" y="2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F66A3-A227-4A43-A2B1-C5F25F1967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3EDDCD9-18E8-4383-9DEC-3BD5D3BB5F55}">
      <dgm:prSet custT="1"/>
      <dgm:spPr/>
      <dgm:t>
        <a:bodyPr/>
        <a:lstStyle/>
        <a:p>
          <a:pPr rtl="0"/>
          <a:r>
            <a:rPr lang="en-US" sz="2800" dirty="0">
              <a:latin typeface="+mj-lt"/>
            </a:rPr>
            <a:t>Physical Impairment</a:t>
          </a:r>
        </a:p>
      </dgm:t>
    </dgm:pt>
    <dgm:pt modelId="{8CB3DFDA-80F7-4EE1-BE4D-1502E89459C6}" type="parTrans" cxnId="{91F90D60-0002-4F43-90CF-7A52BD91507F}">
      <dgm:prSet/>
      <dgm:spPr/>
      <dgm:t>
        <a:bodyPr/>
        <a:lstStyle/>
        <a:p>
          <a:endParaRPr lang="en-US"/>
        </a:p>
      </dgm:t>
    </dgm:pt>
    <dgm:pt modelId="{4D21DB8D-D1C0-4CD2-BD42-0DF27763B906}" type="sibTrans" cxnId="{91F90D60-0002-4F43-90CF-7A52BD91507F}">
      <dgm:prSet/>
      <dgm:spPr/>
      <dgm:t>
        <a:bodyPr/>
        <a:lstStyle/>
        <a:p>
          <a:endParaRPr lang="en-US"/>
        </a:p>
      </dgm:t>
    </dgm:pt>
    <dgm:pt modelId="{E1D2843B-9536-48D5-8D97-70B2EE1A136E}">
      <dgm:prSet custT="1"/>
      <dgm:spPr/>
      <dgm:t>
        <a:bodyPr/>
        <a:lstStyle/>
        <a:p>
          <a:pPr rtl="0"/>
          <a:r>
            <a:rPr lang="en-AU" sz="2400" dirty="0">
              <a:latin typeface="+mj-lt"/>
            </a:rPr>
            <a:t>Physio</a:t>
          </a:r>
          <a:endParaRPr lang="en-US" sz="2400" dirty="0">
            <a:latin typeface="+mj-lt"/>
          </a:endParaRPr>
        </a:p>
      </dgm:t>
    </dgm:pt>
    <dgm:pt modelId="{4928F3C2-55D7-4914-9C62-5705B881EE14}" type="parTrans" cxnId="{3B14E014-08DB-4810-AD4A-1844153C3AF1}">
      <dgm:prSet/>
      <dgm:spPr/>
      <dgm:t>
        <a:bodyPr/>
        <a:lstStyle/>
        <a:p>
          <a:endParaRPr lang="en-US"/>
        </a:p>
      </dgm:t>
    </dgm:pt>
    <dgm:pt modelId="{C5587779-FE2B-4FCF-A7E8-242521B89C35}" type="sibTrans" cxnId="{3B14E014-08DB-4810-AD4A-1844153C3AF1}">
      <dgm:prSet/>
      <dgm:spPr/>
      <dgm:t>
        <a:bodyPr/>
        <a:lstStyle/>
        <a:p>
          <a:endParaRPr lang="en-US"/>
        </a:p>
      </dgm:t>
    </dgm:pt>
    <dgm:pt modelId="{F408317C-7CBA-49EC-936E-B70BEBCA5794}">
      <dgm:prSet custT="1"/>
      <dgm:spPr/>
      <dgm:t>
        <a:bodyPr/>
        <a:lstStyle/>
        <a:p>
          <a:pPr rtl="0"/>
          <a:r>
            <a:rPr lang="en-AU" sz="2400" dirty="0">
              <a:latin typeface="+mj-lt"/>
            </a:rPr>
            <a:t>Doctor </a:t>
          </a:r>
          <a:endParaRPr lang="en-US" sz="2400" dirty="0">
            <a:latin typeface="+mj-lt"/>
          </a:endParaRPr>
        </a:p>
      </dgm:t>
    </dgm:pt>
    <dgm:pt modelId="{F92BA69D-FCB8-4AAC-B384-AE1B3CCB9F65}" type="parTrans" cxnId="{B1404D66-2B88-4B25-9E47-67E14D6110D6}">
      <dgm:prSet/>
      <dgm:spPr/>
      <dgm:t>
        <a:bodyPr/>
        <a:lstStyle/>
        <a:p>
          <a:endParaRPr lang="en-US"/>
        </a:p>
      </dgm:t>
    </dgm:pt>
    <dgm:pt modelId="{D5525D0E-CA0B-488F-9E6D-35C2F47BD824}" type="sibTrans" cxnId="{B1404D66-2B88-4B25-9E47-67E14D6110D6}">
      <dgm:prSet/>
      <dgm:spPr/>
      <dgm:t>
        <a:bodyPr/>
        <a:lstStyle/>
        <a:p>
          <a:endParaRPr lang="en-US"/>
        </a:p>
      </dgm:t>
    </dgm:pt>
    <dgm:pt modelId="{093D3799-2B3F-4208-AB7F-E7E83428A4AC}">
      <dgm:prSet custT="1"/>
      <dgm:spPr/>
      <dgm:t>
        <a:bodyPr/>
        <a:lstStyle/>
        <a:p>
          <a:pPr rtl="0"/>
          <a:r>
            <a:rPr lang="en-AU" sz="2400" dirty="0">
              <a:latin typeface="+mj-lt"/>
            </a:rPr>
            <a:t>Accredited to classify</a:t>
          </a:r>
          <a:endParaRPr lang="en-US" sz="2400" dirty="0">
            <a:latin typeface="+mj-lt"/>
          </a:endParaRPr>
        </a:p>
      </dgm:t>
    </dgm:pt>
    <dgm:pt modelId="{CA303B60-8B8B-4E13-8B91-AD12CE1EAE59}" type="parTrans" cxnId="{CBC28736-F447-474B-A0AD-D757D4087C2D}">
      <dgm:prSet/>
      <dgm:spPr/>
      <dgm:t>
        <a:bodyPr/>
        <a:lstStyle/>
        <a:p>
          <a:endParaRPr lang="en-US"/>
        </a:p>
      </dgm:t>
    </dgm:pt>
    <dgm:pt modelId="{69B7D395-A73A-4EB2-A73A-7A984C8810C3}" type="sibTrans" cxnId="{CBC28736-F447-474B-A0AD-D757D4087C2D}">
      <dgm:prSet/>
      <dgm:spPr/>
      <dgm:t>
        <a:bodyPr/>
        <a:lstStyle/>
        <a:p>
          <a:endParaRPr lang="en-US"/>
        </a:p>
      </dgm:t>
    </dgm:pt>
    <dgm:pt modelId="{814F4E82-FDA3-4EEA-8CCC-B801B93BDDA9}">
      <dgm:prSet custT="1"/>
      <dgm:spPr/>
      <dgm:t>
        <a:bodyPr/>
        <a:lstStyle/>
        <a:p>
          <a:pPr rtl="0"/>
          <a:r>
            <a:rPr lang="en-US" sz="2800" dirty="0">
              <a:latin typeface="+mj-lt"/>
            </a:rPr>
            <a:t>Vision Impairment</a:t>
          </a:r>
        </a:p>
      </dgm:t>
    </dgm:pt>
    <dgm:pt modelId="{A5BA5D3A-7F09-4D43-B60B-F7BAA73E6D16}" type="parTrans" cxnId="{4B1BD4BE-4CA1-4ED7-8220-6ECD76818356}">
      <dgm:prSet/>
      <dgm:spPr/>
      <dgm:t>
        <a:bodyPr/>
        <a:lstStyle/>
        <a:p>
          <a:endParaRPr lang="en-US"/>
        </a:p>
      </dgm:t>
    </dgm:pt>
    <dgm:pt modelId="{9A7468E6-3F0C-4BBB-8337-FDDE5AB56701}" type="sibTrans" cxnId="{4B1BD4BE-4CA1-4ED7-8220-6ECD76818356}">
      <dgm:prSet/>
      <dgm:spPr/>
      <dgm:t>
        <a:bodyPr/>
        <a:lstStyle/>
        <a:p>
          <a:endParaRPr lang="en-US"/>
        </a:p>
      </dgm:t>
    </dgm:pt>
    <dgm:pt modelId="{C8F2F3CC-EA15-4743-AB4A-C2F34F108B4C}">
      <dgm:prSet custT="1"/>
      <dgm:spPr/>
      <dgm:t>
        <a:bodyPr/>
        <a:lstStyle/>
        <a:p>
          <a:pPr rtl="0"/>
          <a:r>
            <a:rPr lang="en-AU" sz="2300" dirty="0">
              <a:latin typeface="+mj-lt"/>
            </a:rPr>
            <a:t>Ophthalmologist or optician who is an accredited vision classifier</a:t>
          </a:r>
          <a:endParaRPr lang="en-US" sz="2300" dirty="0">
            <a:latin typeface="+mj-lt"/>
          </a:endParaRPr>
        </a:p>
      </dgm:t>
    </dgm:pt>
    <dgm:pt modelId="{71FE5182-7CFC-4A82-B4C4-A72A9D0DB2E8}" type="parTrans" cxnId="{0A17BAA7-928A-4B9E-ACD8-8E5972BF0EBC}">
      <dgm:prSet/>
      <dgm:spPr/>
      <dgm:t>
        <a:bodyPr/>
        <a:lstStyle/>
        <a:p>
          <a:endParaRPr lang="en-US"/>
        </a:p>
      </dgm:t>
    </dgm:pt>
    <dgm:pt modelId="{CD70CEEF-3011-47AA-B202-45B603D4F070}" type="sibTrans" cxnId="{0A17BAA7-928A-4B9E-ACD8-8E5972BF0EBC}">
      <dgm:prSet/>
      <dgm:spPr/>
      <dgm:t>
        <a:bodyPr/>
        <a:lstStyle/>
        <a:p>
          <a:endParaRPr lang="en-US"/>
        </a:p>
      </dgm:t>
    </dgm:pt>
    <dgm:pt modelId="{CF87AD48-BFAA-430F-AAE6-119CA628D307}">
      <dgm:prSet custT="1"/>
      <dgm:spPr/>
      <dgm:t>
        <a:bodyPr/>
        <a:lstStyle/>
        <a:p>
          <a:pPr rtl="0"/>
          <a:r>
            <a:rPr lang="en-US" sz="2800" dirty="0">
              <a:latin typeface="+mj-lt"/>
            </a:rPr>
            <a:t>Intellectual Impairment</a:t>
          </a:r>
        </a:p>
      </dgm:t>
    </dgm:pt>
    <dgm:pt modelId="{3D5E91BC-2CEC-4C45-8FD5-0A051E7EC54C}" type="parTrans" cxnId="{863F9405-CD54-4257-A727-C3F8A7DB4417}">
      <dgm:prSet/>
      <dgm:spPr/>
      <dgm:t>
        <a:bodyPr/>
        <a:lstStyle/>
        <a:p>
          <a:endParaRPr lang="en-US"/>
        </a:p>
      </dgm:t>
    </dgm:pt>
    <dgm:pt modelId="{A65795BC-CCFC-41E7-8F4F-5755161191AA}" type="sibTrans" cxnId="{863F9405-CD54-4257-A727-C3F8A7DB4417}">
      <dgm:prSet/>
      <dgm:spPr/>
      <dgm:t>
        <a:bodyPr/>
        <a:lstStyle/>
        <a:p>
          <a:endParaRPr lang="en-US"/>
        </a:p>
      </dgm:t>
    </dgm:pt>
    <dgm:pt modelId="{A6DDAB00-0DCB-42A1-8CBC-7E7D0B08D9AC}">
      <dgm:prSet custT="1"/>
      <dgm:spPr/>
      <dgm:t>
        <a:bodyPr/>
        <a:lstStyle/>
        <a:p>
          <a:pPr rtl="0"/>
          <a:r>
            <a:rPr lang="en-AU" sz="2400" b="1" dirty="0">
              <a:latin typeface="+mj-lt"/>
            </a:rPr>
            <a:t>Not eligible </a:t>
          </a:r>
          <a:r>
            <a:rPr lang="en-AU" sz="2400" dirty="0">
              <a:latin typeface="+mj-lt"/>
            </a:rPr>
            <a:t>without a classifiable physical or visual impairment</a:t>
          </a:r>
          <a:endParaRPr lang="en-US" sz="2400" dirty="0">
            <a:latin typeface="+mj-lt"/>
          </a:endParaRPr>
        </a:p>
      </dgm:t>
    </dgm:pt>
    <dgm:pt modelId="{8BBACE6E-C5CF-46C6-B7D0-C9DF36423AEB}" type="parTrans" cxnId="{6F820B17-70D4-4363-B5F8-D7F094C8ACFD}">
      <dgm:prSet/>
      <dgm:spPr/>
      <dgm:t>
        <a:bodyPr/>
        <a:lstStyle/>
        <a:p>
          <a:endParaRPr lang="en-US"/>
        </a:p>
      </dgm:t>
    </dgm:pt>
    <dgm:pt modelId="{B154079F-F53D-4759-868A-24BAA74ED1D9}" type="sibTrans" cxnId="{6F820B17-70D4-4363-B5F8-D7F094C8ACFD}">
      <dgm:prSet/>
      <dgm:spPr/>
      <dgm:t>
        <a:bodyPr/>
        <a:lstStyle/>
        <a:p>
          <a:endParaRPr lang="en-US"/>
        </a:p>
      </dgm:t>
    </dgm:pt>
    <dgm:pt modelId="{9EF34C24-27CD-4FD9-ACF1-6C27B14AE91F}" type="pres">
      <dgm:prSet presAssocID="{5DCF66A3-A227-4A43-A2B1-C5F25F196797}" presName="Name0" presStyleCnt="0">
        <dgm:presLayoutVars>
          <dgm:dir/>
          <dgm:animLvl val="lvl"/>
          <dgm:resizeHandles val="exact"/>
        </dgm:presLayoutVars>
      </dgm:prSet>
      <dgm:spPr/>
      <dgm:t>
        <a:bodyPr/>
        <a:lstStyle/>
        <a:p>
          <a:endParaRPr lang="en-US"/>
        </a:p>
      </dgm:t>
    </dgm:pt>
    <dgm:pt modelId="{4ECB1138-D095-4018-9EA3-7A99C88EE658}" type="pres">
      <dgm:prSet presAssocID="{E3EDDCD9-18E8-4383-9DEC-3BD5D3BB5F55}" presName="composite" presStyleCnt="0"/>
      <dgm:spPr/>
    </dgm:pt>
    <dgm:pt modelId="{F373A083-415C-47B9-B33C-9B081AEB4F7C}" type="pres">
      <dgm:prSet presAssocID="{E3EDDCD9-18E8-4383-9DEC-3BD5D3BB5F55}" presName="parTx" presStyleLbl="alignNode1" presStyleIdx="0" presStyleCnt="3" custLinFactNeighborX="-103" custLinFactNeighborY="-3570">
        <dgm:presLayoutVars>
          <dgm:chMax val="0"/>
          <dgm:chPref val="0"/>
          <dgm:bulletEnabled val="1"/>
        </dgm:presLayoutVars>
      </dgm:prSet>
      <dgm:spPr/>
      <dgm:t>
        <a:bodyPr/>
        <a:lstStyle/>
        <a:p>
          <a:endParaRPr lang="en-US"/>
        </a:p>
      </dgm:t>
    </dgm:pt>
    <dgm:pt modelId="{EABC7C07-0217-4D13-B17E-BFAA259A672C}" type="pres">
      <dgm:prSet presAssocID="{E3EDDCD9-18E8-4383-9DEC-3BD5D3BB5F55}" presName="desTx" presStyleLbl="alignAccFollowNode1" presStyleIdx="0" presStyleCnt="3">
        <dgm:presLayoutVars>
          <dgm:bulletEnabled val="1"/>
        </dgm:presLayoutVars>
      </dgm:prSet>
      <dgm:spPr/>
      <dgm:t>
        <a:bodyPr/>
        <a:lstStyle/>
        <a:p>
          <a:endParaRPr lang="en-US"/>
        </a:p>
      </dgm:t>
    </dgm:pt>
    <dgm:pt modelId="{BF829997-6819-4DC9-8741-DEAF93505DC9}" type="pres">
      <dgm:prSet presAssocID="{4D21DB8D-D1C0-4CD2-BD42-0DF27763B906}" presName="space" presStyleCnt="0"/>
      <dgm:spPr/>
    </dgm:pt>
    <dgm:pt modelId="{CB182415-5912-48C8-9391-8D296B65FC98}" type="pres">
      <dgm:prSet presAssocID="{814F4E82-FDA3-4EEA-8CCC-B801B93BDDA9}" presName="composite" presStyleCnt="0"/>
      <dgm:spPr/>
    </dgm:pt>
    <dgm:pt modelId="{26B094E6-4029-4824-8ECB-5810624B0190}" type="pres">
      <dgm:prSet presAssocID="{814F4E82-FDA3-4EEA-8CCC-B801B93BDDA9}" presName="parTx" presStyleLbl="alignNode1" presStyleIdx="1" presStyleCnt="3" custScaleX="106393">
        <dgm:presLayoutVars>
          <dgm:chMax val="0"/>
          <dgm:chPref val="0"/>
          <dgm:bulletEnabled val="1"/>
        </dgm:presLayoutVars>
      </dgm:prSet>
      <dgm:spPr/>
      <dgm:t>
        <a:bodyPr/>
        <a:lstStyle/>
        <a:p>
          <a:endParaRPr lang="en-US"/>
        </a:p>
      </dgm:t>
    </dgm:pt>
    <dgm:pt modelId="{A9401534-1E9C-4E8C-81D9-23B87F1CA1A9}" type="pres">
      <dgm:prSet presAssocID="{814F4E82-FDA3-4EEA-8CCC-B801B93BDDA9}" presName="desTx" presStyleLbl="alignAccFollowNode1" presStyleIdx="1" presStyleCnt="3" custScaleX="109402">
        <dgm:presLayoutVars>
          <dgm:bulletEnabled val="1"/>
        </dgm:presLayoutVars>
      </dgm:prSet>
      <dgm:spPr/>
      <dgm:t>
        <a:bodyPr/>
        <a:lstStyle/>
        <a:p>
          <a:endParaRPr lang="en-US"/>
        </a:p>
      </dgm:t>
    </dgm:pt>
    <dgm:pt modelId="{00D15CBC-36F9-401D-B8A0-701B898F31B3}" type="pres">
      <dgm:prSet presAssocID="{9A7468E6-3F0C-4BBB-8337-FDDE5AB56701}" presName="space" presStyleCnt="0"/>
      <dgm:spPr/>
    </dgm:pt>
    <dgm:pt modelId="{00493EC9-20F9-4B09-81D5-4B1427D6AED4}" type="pres">
      <dgm:prSet presAssocID="{CF87AD48-BFAA-430F-AAE6-119CA628D307}" presName="composite" presStyleCnt="0"/>
      <dgm:spPr/>
    </dgm:pt>
    <dgm:pt modelId="{CF09EEDE-148B-4A1E-A8B1-BE2D6B7500CE}" type="pres">
      <dgm:prSet presAssocID="{CF87AD48-BFAA-430F-AAE6-119CA628D307}" presName="parTx" presStyleLbl="alignNode1" presStyleIdx="2" presStyleCnt="3" custLinFactNeighborX="-182" custLinFactNeighborY="-5063">
        <dgm:presLayoutVars>
          <dgm:chMax val="0"/>
          <dgm:chPref val="0"/>
          <dgm:bulletEnabled val="1"/>
        </dgm:presLayoutVars>
      </dgm:prSet>
      <dgm:spPr/>
      <dgm:t>
        <a:bodyPr/>
        <a:lstStyle/>
        <a:p>
          <a:endParaRPr lang="en-US"/>
        </a:p>
      </dgm:t>
    </dgm:pt>
    <dgm:pt modelId="{8B613430-F8B0-4ED8-9EED-3D0E7C6569CF}" type="pres">
      <dgm:prSet presAssocID="{CF87AD48-BFAA-430F-AAE6-119CA628D307}" presName="desTx" presStyleLbl="alignAccFollowNode1" presStyleIdx="2" presStyleCnt="3">
        <dgm:presLayoutVars>
          <dgm:bulletEnabled val="1"/>
        </dgm:presLayoutVars>
      </dgm:prSet>
      <dgm:spPr/>
      <dgm:t>
        <a:bodyPr/>
        <a:lstStyle/>
        <a:p>
          <a:endParaRPr lang="en-US"/>
        </a:p>
      </dgm:t>
    </dgm:pt>
  </dgm:ptLst>
  <dgm:cxnLst>
    <dgm:cxn modelId="{B1404D66-2B88-4B25-9E47-67E14D6110D6}" srcId="{E3EDDCD9-18E8-4383-9DEC-3BD5D3BB5F55}" destId="{F408317C-7CBA-49EC-936E-B70BEBCA5794}" srcOrd="1" destOrd="0" parTransId="{F92BA69D-FCB8-4AAC-B384-AE1B3CCB9F65}" sibTransId="{D5525D0E-CA0B-488F-9E6D-35C2F47BD824}"/>
    <dgm:cxn modelId="{863F9405-CD54-4257-A727-C3F8A7DB4417}" srcId="{5DCF66A3-A227-4A43-A2B1-C5F25F196797}" destId="{CF87AD48-BFAA-430F-AAE6-119CA628D307}" srcOrd="2" destOrd="0" parTransId="{3D5E91BC-2CEC-4C45-8FD5-0A051E7EC54C}" sibTransId="{A65795BC-CCFC-41E7-8F4F-5755161191AA}"/>
    <dgm:cxn modelId="{0A17BAA7-928A-4B9E-ACD8-8E5972BF0EBC}" srcId="{814F4E82-FDA3-4EEA-8CCC-B801B93BDDA9}" destId="{C8F2F3CC-EA15-4743-AB4A-C2F34F108B4C}" srcOrd="0" destOrd="0" parTransId="{71FE5182-7CFC-4A82-B4C4-A72A9D0DB2E8}" sibTransId="{CD70CEEF-3011-47AA-B202-45B603D4F070}"/>
    <dgm:cxn modelId="{4B1BD4BE-4CA1-4ED7-8220-6ECD76818356}" srcId="{5DCF66A3-A227-4A43-A2B1-C5F25F196797}" destId="{814F4E82-FDA3-4EEA-8CCC-B801B93BDDA9}" srcOrd="1" destOrd="0" parTransId="{A5BA5D3A-7F09-4D43-B60B-F7BAA73E6D16}" sibTransId="{9A7468E6-3F0C-4BBB-8337-FDDE5AB56701}"/>
    <dgm:cxn modelId="{61BA73CA-8915-41E9-B44B-8422AFADB3E3}" type="presOf" srcId="{A6DDAB00-0DCB-42A1-8CBC-7E7D0B08D9AC}" destId="{8B613430-F8B0-4ED8-9EED-3D0E7C6569CF}" srcOrd="0" destOrd="0" presId="urn:microsoft.com/office/officeart/2005/8/layout/hList1"/>
    <dgm:cxn modelId="{731FED6A-CD79-47D3-9661-3B5C6D3910B1}" type="presOf" srcId="{F408317C-7CBA-49EC-936E-B70BEBCA5794}" destId="{EABC7C07-0217-4D13-B17E-BFAA259A672C}" srcOrd="0" destOrd="1" presId="urn:microsoft.com/office/officeart/2005/8/layout/hList1"/>
    <dgm:cxn modelId="{3B14E014-08DB-4810-AD4A-1844153C3AF1}" srcId="{E3EDDCD9-18E8-4383-9DEC-3BD5D3BB5F55}" destId="{E1D2843B-9536-48D5-8D97-70B2EE1A136E}" srcOrd="0" destOrd="0" parTransId="{4928F3C2-55D7-4914-9C62-5705B881EE14}" sibTransId="{C5587779-FE2B-4FCF-A7E8-242521B89C35}"/>
    <dgm:cxn modelId="{CBC28736-F447-474B-A0AD-D757D4087C2D}" srcId="{E3EDDCD9-18E8-4383-9DEC-3BD5D3BB5F55}" destId="{093D3799-2B3F-4208-AB7F-E7E83428A4AC}" srcOrd="2" destOrd="0" parTransId="{CA303B60-8B8B-4E13-8B91-AD12CE1EAE59}" sibTransId="{69B7D395-A73A-4EB2-A73A-7A984C8810C3}"/>
    <dgm:cxn modelId="{357FC918-51F3-4D72-B5A9-013DC0D0B1B0}" type="presOf" srcId="{E1D2843B-9536-48D5-8D97-70B2EE1A136E}" destId="{EABC7C07-0217-4D13-B17E-BFAA259A672C}" srcOrd="0" destOrd="0" presId="urn:microsoft.com/office/officeart/2005/8/layout/hList1"/>
    <dgm:cxn modelId="{2EF09DD6-E2A3-41D4-8792-2DDC96F3899A}" type="presOf" srcId="{814F4E82-FDA3-4EEA-8CCC-B801B93BDDA9}" destId="{26B094E6-4029-4824-8ECB-5810624B0190}" srcOrd="0" destOrd="0" presId="urn:microsoft.com/office/officeart/2005/8/layout/hList1"/>
    <dgm:cxn modelId="{6F820B17-70D4-4363-B5F8-D7F094C8ACFD}" srcId="{CF87AD48-BFAA-430F-AAE6-119CA628D307}" destId="{A6DDAB00-0DCB-42A1-8CBC-7E7D0B08D9AC}" srcOrd="0" destOrd="0" parTransId="{8BBACE6E-C5CF-46C6-B7D0-C9DF36423AEB}" sibTransId="{B154079F-F53D-4759-868A-24BAA74ED1D9}"/>
    <dgm:cxn modelId="{E5B54BBB-FEE2-4DE4-8B10-16F49CCFF8D7}" type="presOf" srcId="{093D3799-2B3F-4208-AB7F-E7E83428A4AC}" destId="{EABC7C07-0217-4D13-B17E-BFAA259A672C}" srcOrd="0" destOrd="2" presId="urn:microsoft.com/office/officeart/2005/8/layout/hList1"/>
    <dgm:cxn modelId="{4E384B8C-5C87-4772-AD81-8A5CCDE77E82}" type="presOf" srcId="{E3EDDCD9-18E8-4383-9DEC-3BD5D3BB5F55}" destId="{F373A083-415C-47B9-B33C-9B081AEB4F7C}" srcOrd="0" destOrd="0" presId="urn:microsoft.com/office/officeart/2005/8/layout/hList1"/>
    <dgm:cxn modelId="{91F90D60-0002-4F43-90CF-7A52BD91507F}" srcId="{5DCF66A3-A227-4A43-A2B1-C5F25F196797}" destId="{E3EDDCD9-18E8-4383-9DEC-3BD5D3BB5F55}" srcOrd="0" destOrd="0" parTransId="{8CB3DFDA-80F7-4EE1-BE4D-1502E89459C6}" sibTransId="{4D21DB8D-D1C0-4CD2-BD42-0DF27763B906}"/>
    <dgm:cxn modelId="{4FA20F4D-52F9-4A95-811D-6A8A0366C238}" type="presOf" srcId="{CF87AD48-BFAA-430F-AAE6-119CA628D307}" destId="{CF09EEDE-148B-4A1E-A8B1-BE2D6B7500CE}" srcOrd="0" destOrd="0" presId="urn:microsoft.com/office/officeart/2005/8/layout/hList1"/>
    <dgm:cxn modelId="{06A99763-E333-4FEB-9EB4-06298150349E}" type="presOf" srcId="{C8F2F3CC-EA15-4743-AB4A-C2F34F108B4C}" destId="{A9401534-1E9C-4E8C-81D9-23B87F1CA1A9}" srcOrd="0" destOrd="0" presId="urn:microsoft.com/office/officeart/2005/8/layout/hList1"/>
    <dgm:cxn modelId="{38147ED8-B8DD-4221-ADFE-A18457C1B975}" type="presOf" srcId="{5DCF66A3-A227-4A43-A2B1-C5F25F196797}" destId="{9EF34C24-27CD-4FD9-ACF1-6C27B14AE91F}" srcOrd="0" destOrd="0" presId="urn:microsoft.com/office/officeart/2005/8/layout/hList1"/>
    <dgm:cxn modelId="{178973A8-DA1D-4E11-84B6-D658803ED288}" type="presParOf" srcId="{9EF34C24-27CD-4FD9-ACF1-6C27B14AE91F}" destId="{4ECB1138-D095-4018-9EA3-7A99C88EE658}" srcOrd="0" destOrd="0" presId="urn:microsoft.com/office/officeart/2005/8/layout/hList1"/>
    <dgm:cxn modelId="{E80BC0E9-A37F-4C89-8F46-C401DE589EA7}" type="presParOf" srcId="{4ECB1138-D095-4018-9EA3-7A99C88EE658}" destId="{F373A083-415C-47B9-B33C-9B081AEB4F7C}" srcOrd="0" destOrd="0" presId="urn:microsoft.com/office/officeart/2005/8/layout/hList1"/>
    <dgm:cxn modelId="{5C406ABA-03D0-49F0-AFB3-20A76BA28BB0}" type="presParOf" srcId="{4ECB1138-D095-4018-9EA3-7A99C88EE658}" destId="{EABC7C07-0217-4D13-B17E-BFAA259A672C}" srcOrd="1" destOrd="0" presId="urn:microsoft.com/office/officeart/2005/8/layout/hList1"/>
    <dgm:cxn modelId="{8BF82720-1931-4498-B29B-D4729EBCD40A}" type="presParOf" srcId="{9EF34C24-27CD-4FD9-ACF1-6C27B14AE91F}" destId="{BF829997-6819-4DC9-8741-DEAF93505DC9}" srcOrd="1" destOrd="0" presId="urn:microsoft.com/office/officeart/2005/8/layout/hList1"/>
    <dgm:cxn modelId="{D0E98DD0-34E3-4478-9333-B83F1D7EB1B8}" type="presParOf" srcId="{9EF34C24-27CD-4FD9-ACF1-6C27B14AE91F}" destId="{CB182415-5912-48C8-9391-8D296B65FC98}" srcOrd="2" destOrd="0" presId="urn:microsoft.com/office/officeart/2005/8/layout/hList1"/>
    <dgm:cxn modelId="{EF3AA4F3-8806-4E17-A90B-2C0B0CCEAC6D}" type="presParOf" srcId="{CB182415-5912-48C8-9391-8D296B65FC98}" destId="{26B094E6-4029-4824-8ECB-5810624B0190}" srcOrd="0" destOrd="0" presId="urn:microsoft.com/office/officeart/2005/8/layout/hList1"/>
    <dgm:cxn modelId="{064F69D2-FF75-4F2C-A6DC-FBA1569623D1}" type="presParOf" srcId="{CB182415-5912-48C8-9391-8D296B65FC98}" destId="{A9401534-1E9C-4E8C-81D9-23B87F1CA1A9}" srcOrd="1" destOrd="0" presId="urn:microsoft.com/office/officeart/2005/8/layout/hList1"/>
    <dgm:cxn modelId="{3C820B6D-4B30-4C20-A98C-18A198F5C3AC}" type="presParOf" srcId="{9EF34C24-27CD-4FD9-ACF1-6C27B14AE91F}" destId="{00D15CBC-36F9-401D-B8A0-701B898F31B3}" srcOrd="3" destOrd="0" presId="urn:microsoft.com/office/officeart/2005/8/layout/hList1"/>
    <dgm:cxn modelId="{A0B42401-76D4-464B-B47F-2EEDFB7194CD}" type="presParOf" srcId="{9EF34C24-27CD-4FD9-ACF1-6C27B14AE91F}" destId="{00493EC9-20F9-4B09-81D5-4B1427D6AED4}" srcOrd="4" destOrd="0" presId="urn:microsoft.com/office/officeart/2005/8/layout/hList1"/>
    <dgm:cxn modelId="{9DF0F690-8338-4280-8395-F428A300EF1A}" type="presParOf" srcId="{00493EC9-20F9-4B09-81D5-4B1427D6AED4}" destId="{CF09EEDE-148B-4A1E-A8B1-BE2D6B7500CE}" srcOrd="0" destOrd="0" presId="urn:microsoft.com/office/officeart/2005/8/layout/hList1"/>
    <dgm:cxn modelId="{8F98EC4F-7B3C-4DA4-9CC8-C0D6BBEE7005}" type="presParOf" srcId="{00493EC9-20F9-4B09-81D5-4B1427D6AED4}" destId="{8B613430-F8B0-4ED8-9EED-3D0E7C6569C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7D2B0-5F77-4F87-9761-5818C19A883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52FCD2A-90F1-460D-9D4C-911F031B9B13}">
      <dgm:prSet custT="1"/>
      <dgm:spPr/>
      <dgm:t>
        <a:bodyPr/>
        <a:lstStyle/>
        <a:p>
          <a:pPr rtl="0"/>
          <a:r>
            <a:rPr lang="en-AU" sz="2000" b="1" dirty="0">
              <a:latin typeface="+mj-lt"/>
            </a:rPr>
            <a:t>Determine Eligibility to be Classified</a:t>
          </a:r>
          <a:endParaRPr lang="en-US" sz="2000" dirty="0">
            <a:latin typeface="+mj-lt"/>
          </a:endParaRPr>
        </a:p>
      </dgm:t>
    </dgm:pt>
    <dgm:pt modelId="{29A72835-BCCF-4176-BABB-AFD10B792CF9}" type="parTrans" cxnId="{DB40DB0D-C195-4A69-95BD-9B78C75166F7}">
      <dgm:prSet/>
      <dgm:spPr/>
      <dgm:t>
        <a:bodyPr/>
        <a:lstStyle/>
        <a:p>
          <a:endParaRPr lang="en-US"/>
        </a:p>
      </dgm:t>
    </dgm:pt>
    <dgm:pt modelId="{2896D134-6B2E-43DB-9632-8ED032C4E1C3}" type="sibTrans" cxnId="{DB40DB0D-C195-4A69-95BD-9B78C75166F7}">
      <dgm:prSet/>
      <dgm:spPr/>
      <dgm:t>
        <a:bodyPr/>
        <a:lstStyle/>
        <a:p>
          <a:endParaRPr lang="en-US"/>
        </a:p>
      </dgm:t>
    </dgm:pt>
    <dgm:pt modelId="{5E2BD3C6-1818-4B9C-9887-3F1F31D523B2}">
      <dgm:prSet custT="1"/>
      <dgm:spPr/>
      <dgm:t>
        <a:bodyPr/>
        <a:lstStyle/>
        <a:p>
          <a:pPr rtl="0"/>
          <a:r>
            <a:rPr lang="en-AU" sz="1200" dirty="0">
              <a:latin typeface="+mj-lt"/>
            </a:rPr>
            <a:t>Apply to the National Federation</a:t>
          </a:r>
          <a:endParaRPr lang="en-US" sz="1200" dirty="0">
            <a:latin typeface="+mj-lt"/>
          </a:endParaRPr>
        </a:p>
      </dgm:t>
    </dgm:pt>
    <dgm:pt modelId="{48AD300A-77BA-4EA1-9486-7D8996EF9ADE}" type="parTrans" cxnId="{FA7E4E6A-5AA5-4273-89D2-7F097447E171}">
      <dgm:prSet/>
      <dgm:spPr/>
      <dgm:t>
        <a:bodyPr/>
        <a:lstStyle/>
        <a:p>
          <a:endParaRPr lang="en-US"/>
        </a:p>
      </dgm:t>
    </dgm:pt>
    <dgm:pt modelId="{5E07DF8D-14C3-4E88-95F3-DE40767BD706}" type="sibTrans" cxnId="{FA7E4E6A-5AA5-4273-89D2-7F097447E171}">
      <dgm:prSet/>
      <dgm:spPr/>
      <dgm:t>
        <a:bodyPr/>
        <a:lstStyle/>
        <a:p>
          <a:endParaRPr lang="en-US"/>
        </a:p>
      </dgm:t>
    </dgm:pt>
    <dgm:pt modelId="{681C7E8E-ABC4-4EE6-92BA-43325CA60E0A}">
      <dgm:prSet custT="1"/>
      <dgm:spPr/>
      <dgm:t>
        <a:bodyPr/>
        <a:lstStyle/>
        <a:p>
          <a:pPr rtl="0"/>
          <a:r>
            <a:rPr lang="en-AU" sz="1200" dirty="0">
              <a:latin typeface="+mj-lt"/>
            </a:rPr>
            <a:t>Permanent, measurable movement or vision impairment verified by medical documentation</a:t>
          </a:r>
          <a:endParaRPr lang="en-US" sz="1200" dirty="0">
            <a:latin typeface="+mj-lt"/>
          </a:endParaRPr>
        </a:p>
      </dgm:t>
    </dgm:pt>
    <dgm:pt modelId="{F549F318-604B-487E-BF9D-A4F01EA72EF0}" type="parTrans" cxnId="{5F705F47-2B3E-425F-A9F0-84E87DFACF48}">
      <dgm:prSet/>
      <dgm:spPr/>
      <dgm:t>
        <a:bodyPr/>
        <a:lstStyle/>
        <a:p>
          <a:endParaRPr lang="en-US"/>
        </a:p>
      </dgm:t>
    </dgm:pt>
    <dgm:pt modelId="{B5227186-064F-4D5B-98C9-39558699AA0A}" type="sibTrans" cxnId="{5F705F47-2B3E-425F-A9F0-84E87DFACF48}">
      <dgm:prSet/>
      <dgm:spPr/>
      <dgm:t>
        <a:bodyPr/>
        <a:lstStyle/>
        <a:p>
          <a:endParaRPr lang="en-US"/>
        </a:p>
      </dgm:t>
    </dgm:pt>
    <dgm:pt modelId="{251B3B6B-4E60-4473-B712-B77A934A5D90}">
      <dgm:prSet custT="1"/>
      <dgm:spPr/>
      <dgm:t>
        <a:bodyPr/>
        <a:lstStyle/>
        <a:p>
          <a:pPr rtl="0"/>
          <a:r>
            <a:rPr lang="en-AU" sz="2000" b="1" dirty="0">
              <a:latin typeface="+mj-lt"/>
            </a:rPr>
            <a:t>Determine eligibility for competition</a:t>
          </a:r>
        </a:p>
        <a:p>
          <a:pPr rtl="0"/>
          <a:r>
            <a:rPr lang="en-AU" sz="1400" dirty="0">
              <a:latin typeface="+mj-lt"/>
            </a:rPr>
            <a:t>Athlete meets Minimal Impairment Criteria</a:t>
          </a:r>
          <a:endParaRPr lang="en-US" sz="1400" dirty="0">
            <a:latin typeface="+mj-lt"/>
          </a:endParaRPr>
        </a:p>
      </dgm:t>
    </dgm:pt>
    <dgm:pt modelId="{7409EDCB-4F8B-4628-8208-78368AB2CF0A}" type="parTrans" cxnId="{87B56F30-6566-4ECB-8C11-5103A38D3821}">
      <dgm:prSet/>
      <dgm:spPr/>
      <dgm:t>
        <a:bodyPr/>
        <a:lstStyle/>
        <a:p>
          <a:endParaRPr lang="en-US"/>
        </a:p>
      </dgm:t>
    </dgm:pt>
    <dgm:pt modelId="{AB3E1060-CC0B-4F29-AB0B-1630351E66A6}" type="sibTrans" cxnId="{87B56F30-6566-4ECB-8C11-5103A38D3821}">
      <dgm:prSet/>
      <dgm:spPr/>
      <dgm:t>
        <a:bodyPr/>
        <a:lstStyle/>
        <a:p>
          <a:endParaRPr lang="en-US"/>
        </a:p>
      </dgm:t>
    </dgm:pt>
    <dgm:pt modelId="{4479EBD5-9D5D-4345-8771-F916B7E33782}">
      <dgm:prSet custT="1"/>
      <dgm:spPr/>
      <dgm:t>
        <a:bodyPr/>
        <a:lstStyle/>
        <a:p>
          <a:pPr rtl="0"/>
          <a:r>
            <a:rPr lang="en-AU" sz="2400" b="1" dirty="0">
              <a:latin typeface="+mj-lt"/>
            </a:rPr>
            <a:t>Allocate Profile and Grade</a:t>
          </a:r>
          <a:endParaRPr lang="en-US" sz="2400" dirty="0">
            <a:latin typeface="+mj-lt"/>
          </a:endParaRPr>
        </a:p>
      </dgm:t>
    </dgm:pt>
    <dgm:pt modelId="{DAAD10FD-9125-4114-A0E5-AF6439E819D4}" type="parTrans" cxnId="{BF50DFE6-36C8-4489-86CC-1F874C01F3E8}">
      <dgm:prSet/>
      <dgm:spPr/>
      <dgm:t>
        <a:bodyPr/>
        <a:lstStyle/>
        <a:p>
          <a:endParaRPr lang="en-US"/>
        </a:p>
      </dgm:t>
    </dgm:pt>
    <dgm:pt modelId="{06189EC6-9C30-490D-A031-9EB3D0BF1520}" type="sibTrans" cxnId="{BF50DFE6-36C8-4489-86CC-1F874C01F3E8}">
      <dgm:prSet/>
      <dgm:spPr/>
      <dgm:t>
        <a:bodyPr/>
        <a:lstStyle/>
        <a:p>
          <a:endParaRPr lang="en-US" dirty="0"/>
        </a:p>
      </dgm:t>
    </dgm:pt>
    <dgm:pt modelId="{ED88FA78-A77F-4378-B69E-979EF4E313F1}">
      <dgm:prSet custT="1"/>
      <dgm:spPr/>
      <dgm:t>
        <a:bodyPr/>
        <a:lstStyle/>
        <a:p>
          <a:pPr rtl="0"/>
          <a:r>
            <a:rPr lang="en-AU" sz="2400" b="1" dirty="0">
              <a:latin typeface="+mj-lt"/>
            </a:rPr>
            <a:t>Designate Grade Status</a:t>
          </a:r>
        </a:p>
        <a:p>
          <a:pPr rtl="0"/>
          <a:r>
            <a:rPr lang="en-AU" sz="2400" b="1" dirty="0">
              <a:latin typeface="+mj-lt"/>
            </a:rPr>
            <a:t>N, R, C</a:t>
          </a:r>
          <a:endParaRPr lang="en-US" sz="2400" dirty="0">
            <a:latin typeface="+mj-lt"/>
          </a:endParaRPr>
        </a:p>
      </dgm:t>
    </dgm:pt>
    <dgm:pt modelId="{58476EE1-D021-4A10-BF3D-ED70104CBC91}" type="parTrans" cxnId="{D5256C5D-318C-452C-B0F5-0AD3235D90D5}">
      <dgm:prSet/>
      <dgm:spPr/>
      <dgm:t>
        <a:bodyPr/>
        <a:lstStyle/>
        <a:p>
          <a:endParaRPr lang="en-US"/>
        </a:p>
      </dgm:t>
    </dgm:pt>
    <dgm:pt modelId="{8949E816-063C-4480-89A1-758716E7E556}" type="sibTrans" cxnId="{D5256C5D-318C-452C-B0F5-0AD3235D90D5}">
      <dgm:prSet/>
      <dgm:spPr/>
      <dgm:t>
        <a:bodyPr/>
        <a:lstStyle/>
        <a:p>
          <a:endParaRPr lang="en-US"/>
        </a:p>
      </dgm:t>
    </dgm:pt>
    <dgm:pt modelId="{C8551E70-70EA-436E-8C5B-DBADF5E61B2D}" type="pres">
      <dgm:prSet presAssocID="{6967D2B0-5F77-4F87-9761-5818C19A883C}" presName="diagram" presStyleCnt="0">
        <dgm:presLayoutVars>
          <dgm:dir/>
          <dgm:resizeHandles val="exact"/>
        </dgm:presLayoutVars>
      </dgm:prSet>
      <dgm:spPr/>
      <dgm:t>
        <a:bodyPr/>
        <a:lstStyle/>
        <a:p>
          <a:endParaRPr lang="en-US"/>
        </a:p>
      </dgm:t>
    </dgm:pt>
    <dgm:pt modelId="{BDBCEC9D-BBE5-477C-BEA4-E36D40CED67F}" type="pres">
      <dgm:prSet presAssocID="{F52FCD2A-90F1-460D-9D4C-911F031B9B13}" presName="node" presStyleLbl="node1" presStyleIdx="0" presStyleCnt="4" custScaleX="85556" custScaleY="136515" custLinFactNeighborX="-52749" custLinFactNeighborY="4536">
        <dgm:presLayoutVars>
          <dgm:bulletEnabled val="1"/>
        </dgm:presLayoutVars>
      </dgm:prSet>
      <dgm:spPr/>
      <dgm:t>
        <a:bodyPr/>
        <a:lstStyle/>
        <a:p>
          <a:endParaRPr lang="en-US"/>
        </a:p>
      </dgm:t>
    </dgm:pt>
    <dgm:pt modelId="{00ED7521-99AE-407E-B3EA-E53E327B46DD}" type="pres">
      <dgm:prSet presAssocID="{2896D134-6B2E-43DB-9632-8ED032C4E1C3}" presName="sibTrans" presStyleLbl="sibTrans2D1" presStyleIdx="0" presStyleCnt="3" custScaleX="92256" custScaleY="93756" custLinFactNeighborX="8042" custLinFactNeighborY="-13991"/>
      <dgm:spPr/>
      <dgm:t>
        <a:bodyPr/>
        <a:lstStyle/>
        <a:p>
          <a:endParaRPr lang="en-US"/>
        </a:p>
      </dgm:t>
    </dgm:pt>
    <dgm:pt modelId="{317BA239-2B84-4438-88C3-9788B18358CF}" type="pres">
      <dgm:prSet presAssocID="{2896D134-6B2E-43DB-9632-8ED032C4E1C3}" presName="connectorText" presStyleLbl="sibTrans2D1" presStyleIdx="0" presStyleCnt="3"/>
      <dgm:spPr/>
      <dgm:t>
        <a:bodyPr/>
        <a:lstStyle/>
        <a:p>
          <a:endParaRPr lang="en-US"/>
        </a:p>
      </dgm:t>
    </dgm:pt>
    <dgm:pt modelId="{5AE52333-85F5-4A13-8B81-D6792EEA65C8}" type="pres">
      <dgm:prSet presAssocID="{251B3B6B-4E60-4473-B712-B77A934A5D90}" presName="node" presStyleLbl="node1" presStyleIdx="1" presStyleCnt="4" custScaleX="76997" custScaleY="113797" custLinFactNeighborX="5709" custLinFactNeighborY="2456">
        <dgm:presLayoutVars>
          <dgm:bulletEnabled val="1"/>
        </dgm:presLayoutVars>
      </dgm:prSet>
      <dgm:spPr/>
      <dgm:t>
        <a:bodyPr/>
        <a:lstStyle/>
        <a:p>
          <a:endParaRPr lang="en-US"/>
        </a:p>
      </dgm:t>
    </dgm:pt>
    <dgm:pt modelId="{81935BD7-F5B9-485D-BA26-857CB110F600}" type="pres">
      <dgm:prSet presAssocID="{AB3E1060-CC0B-4F29-AB0B-1630351E66A6}" presName="sibTrans" presStyleLbl="sibTrans2D1" presStyleIdx="1" presStyleCnt="3" custScaleX="141173"/>
      <dgm:spPr/>
      <dgm:t>
        <a:bodyPr/>
        <a:lstStyle/>
        <a:p>
          <a:endParaRPr lang="en-US"/>
        </a:p>
      </dgm:t>
    </dgm:pt>
    <dgm:pt modelId="{0B722D63-BD0D-476D-A588-2BFA06BE1F89}" type="pres">
      <dgm:prSet presAssocID="{AB3E1060-CC0B-4F29-AB0B-1630351E66A6}" presName="connectorText" presStyleLbl="sibTrans2D1" presStyleIdx="1" presStyleCnt="3"/>
      <dgm:spPr/>
      <dgm:t>
        <a:bodyPr/>
        <a:lstStyle/>
        <a:p>
          <a:endParaRPr lang="en-US"/>
        </a:p>
      </dgm:t>
    </dgm:pt>
    <dgm:pt modelId="{E64AAAF3-2724-4C34-872C-F9CA592A0893}" type="pres">
      <dgm:prSet presAssocID="{4479EBD5-9D5D-4345-8771-F916B7E33782}" presName="node" presStyleLbl="node1" presStyleIdx="2" presStyleCnt="4" custLinFactNeighborX="17578" custLinFactNeighborY="-13075">
        <dgm:presLayoutVars>
          <dgm:bulletEnabled val="1"/>
        </dgm:presLayoutVars>
      </dgm:prSet>
      <dgm:spPr/>
      <dgm:t>
        <a:bodyPr/>
        <a:lstStyle/>
        <a:p>
          <a:endParaRPr lang="en-US"/>
        </a:p>
      </dgm:t>
    </dgm:pt>
    <dgm:pt modelId="{B229ED39-DB9E-40A8-B4A6-01A8AAEA2A31}" type="pres">
      <dgm:prSet presAssocID="{06189EC6-9C30-490D-A031-9EB3D0BF1520}" presName="sibTrans" presStyleLbl="sibTrans2D1" presStyleIdx="2" presStyleCnt="3" custScaleX="176350"/>
      <dgm:spPr>
        <a:prstGeom prst="leftRightArrow">
          <a:avLst/>
        </a:prstGeom>
      </dgm:spPr>
      <dgm:t>
        <a:bodyPr/>
        <a:lstStyle/>
        <a:p>
          <a:endParaRPr lang="en-US"/>
        </a:p>
      </dgm:t>
    </dgm:pt>
    <dgm:pt modelId="{B0735796-BB9A-4F6E-A5CC-B6960B713458}" type="pres">
      <dgm:prSet presAssocID="{06189EC6-9C30-490D-A031-9EB3D0BF1520}" presName="connectorText" presStyleLbl="sibTrans2D1" presStyleIdx="2" presStyleCnt="3"/>
      <dgm:spPr/>
      <dgm:t>
        <a:bodyPr/>
        <a:lstStyle/>
        <a:p>
          <a:endParaRPr lang="en-US"/>
        </a:p>
      </dgm:t>
    </dgm:pt>
    <dgm:pt modelId="{B872670A-E846-4152-9D60-3DBA24EABF10}" type="pres">
      <dgm:prSet presAssocID="{ED88FA78-A77F-4378-B69E-979EF4E313F1}" presName="node" presStyleLbl="node1" presStyleIdx="3" presStyleCnt="4" custLinFactNeighborX="-12219" custLinFactNeighborY="-13075">
        <dgm:presLayoutVars>
          <dgm:bulletEnabled val="1"/>
        </dgm:presLayoutVars>
      </dgm:prSet>
      <dgm:spPr/>
      <dgm:t>
        <a:bodyPr/>
        <a:lstStyle/>
        <a:p>
          <a:endParaRPr lang="en-US"/>
        </a:p>
      </dgm:t>
    </dgm:pt>
  </dgm:ptLst>
  <dgm:cxnLst>
    <dgm:cxn modelId="{FA7E4E6A-5AA5-4273-89D2-7F097447E171}" srcId="{F52FCD2A-90F1-460D-9D4C-911F031B9B13}" destId="{5E2BD3C6-1818-4B9C-9887-3F1F31D523B2}" srcOrd="0" destOrd="0" parTransId="{48AD300A-77BA-4EA1-9486-7D8996EF9ADE}" sibTransId="{5E07DF8D-14C3-4E88-95F3-DE40767BD706}"/>
    <dgm:cxn modelId="{650D6945-2A87-4B1A-A96D-3C88140ADD39}" type="presOf" srcId="{06189EC6-9C30-490D-A031-9EB3D0BF1520}" destId="{B229ED39-DB9E-40A8-B4A6-01A8AAEA2A31}" srcOrd="0" destOrd="0" presId="urn:microsoft.com/office/officeart/2005/8/layout/process5"/>
    <dgm:cxn modelId="{1E1AA602-C9D0-455D-AC61-C7DD24B97120}" type="presOf" srcId="{2896D134-6B2E-43DB-9632-8ED032C4E1C3}" destId="{00ED7521-99AE-407E-B3EA-E53E327B46DD}" srcOrd="0" destOrd="0" presId="urn:microsoft.com/office/officeart/2005/8/layout/process5"/>
    <dgm:cxn modelId="{46F6DAEC-C3F0-4DED-B857-0AD1CC218AF6}" type="presOf" srcId="{AB3E1060-CC0B-4F29-AB0B-1630351E66A6}" destId="{81935BD7-F5B9-485D-BA26-857CB110F600}" srcOrd="0" destOrd="0" presId="urn:microsoft.com/office/officeart/2005/8/layout/process5"/>
    <dgm:cxn modelId="{7FE9A1F8-3C67-42FC-BB28-E1445CE9A66E}" type="presOf" srcId="{681C7E8E-ABC4-4EE6-92BA-43325CA60E0A}" destId="{BDBCEC9D-BBE5-477C-BEA4-E36D40CED67F}" srcOrd="0" destOrd="2" presId="urn:microsoft.com/office/officeart/2005/8/layout/process5"/>
    <dgm:cxn modelId="{DB40DB0D-C195-4A69-95BD-9B78C75166F7}" srcId="{6967D2B0-5F77-4F87-9761-5818C19A883C}" destId="{F52FCD2A-90F1-460D-9D4C-911F031B9B13}" srcOrd="0" destOrd="0" parTransId="{29A72835-BCCF-4176-BABB-AFD10B792CF9}" sibTransId="{2896D134-6B2E-43DB-9632-8ED032C4E1C3}"/>
    <dgm:cxn modelId="{232FE0D5-A608-43FA-969A-07ECCD98588D}" type="presOf" srcId="{AB3E1060-CC0B-4F29-AB0B-1630351E66A6}" destId="{0B722D63-BD0D-476D-A588-2BFA06BE1F89}" srcOrd="1" destOrd="0" presId="urn:microsoft.com/office/officeart/2005/8/layout/process5"/>
    <dgm:cxn modelId="{B9A3E86F-5518-447E-887E-5E07CAF4A750}" type="presOf" srcId="{ED88FA78-A77F-4378-B69E-979EF4E313F1}" destId="{B872670A-E846-4152-9D60-3DBA24EABF10}" srcOrd="0" destOrd="0" presId="urn:microsoft.com/office/officeart/2005/8/layout/process5"/>
    <dgm:cxn modelId="{87B56F30-6566-4ECB-8C11-5103A38D3821}" srcId="{6967D2B0-5F77-4F87-9761-5818C19A883C}" destId="{251B3B6B-4E60-4473-B712-B77A934A5D90}" srcOrd="1" destOrd="0" parTransId="{7409EDCB-4F8B-4628-8208-78368AB2CF0A}" sibTransId="{AB3E1060-CC0B-4F29-AB0B-1630351E66A6}"/>
    <dgm:cxn modelId="{1C2E81F5-743F-4E62-850A-C6F698F45D6E}" type="presOf" srcId="{06189EC6-9C30-490D-A031-9EB3D0BF1520}" destId="{B0735796-BB9A-4F6E-A5CC-B6960B713458}" srcOrd="1" destOrd="0" presId="urn:microsoft.com/office/officeart/2005/8/layout/process5"/>
    <dgm:cxn modelId="{21529C98-EFB3-488C-A85B-E3148A713880}" type="presOf" srcId="{251B3B6B-4E60-4473-B712-B77A934A5D90}" destId="{5AE52333-85F5-4A13-8B81-D6792EEA65C8}" srcOrd="0" destOrd="0" presId="urn:microsoft.com/office/officeart/2005/8/layout/process5"/>
    <dgm:cxn modelId="{85098AB2-13DD-429E-8C43-D2673FFA8C67}" type="presOf" srcId="{2896D134-6B2E-43DB-9632-8ED032C4E1C3}" destId="{317BA239-2B84-4438-88C3-9788B18358CF}" srcOrd="1" destOrd="0" presId="urn:microsoft.com/office/officeart/2005/8/layout/process5"/>
    <dgm:cxn modelId="{41D5B497-E233-46C9-B052-A80A6258B905}" type="presOf" srcId="{F52FCD2A-90F1-460D-9D4C-911F031B9B13}" destId="{BDBCEC9D-BBE5-477C-BEA4-E36D40CED67F}" srcOrd="0" destOrd="0" presId="urn:microsoft.com/office/officeart/2005/8/layout/process5"/>
    <dgm:cxn modelId="{9B69BD1F-D87D-44D4-A48A-322A1A450DF7}" type="presOf" srcId="{4479EBD5-9D5D-4345-8771-F916B7E33782}" destId="{E64AAAF3-2724-4C34-872C-F9CA592A0893}" srcOrd="0" destOrd="0" presId="urn:microsoft.com/office/officeart/2005/8/layout/process5"/>
    <dgm:cxn modelId="{BF50DFE6-36C8-4489-86CC-1F874C01F3E8}" srcId="{6967D2B0-5F77-4F87-9761-5818C19A883C}" destId="{4479EBD5-9D5D-4345-8771-F916B7E33782}" srcOrd="2" destOrd="0" parTransId="{DAAD10FD-9125-4114-A0E5-AF6439E819D4}" sibTransId="{06189EC6-9C30-490D-A031-9EB3D0BF1520}"/>
    <dgm:cxn modelId="{F9E402B1-806A-41E8-A911-5F2987AFB6F4}" type="presOf" srcId="{6967D2B0-5F77-4F87-9761-5818C19A883C}" destId="{C8551E70-70EA-436E-8C5B-DBADF5E61B2D}" srcOrd="0" destOrd="0" presId="urn:microsoft.com/office/officeart/2005/8/layout/process5"/>
    <dgm:cxn modelId="{D5256C5D-318C-452C-B0F5-0AD3235D90D5}" srcId="{6967D2B0-5F77-4F87-9761-5818C19A883C}" destId="{ED88FA78-A77F-4378-B69E-979EF4E313F1}" srcOrd="3" destOrd="0" parTransId="{58476EE1-D021-4A10-BF3D-ED70104CBC91}" sibTransId="{8949E816-063C-4480-89A1-758716E7E556}"/>
    <dgm:cxn modelId="{5F705F47-2B3E-425F-A9F0-84E87DFACF48}" srcId="{F52FCD2A-90F1-460D-9D4C-911F031B9B13}" destId="{681C7E8E-ABC4-4EE6-92BA-43325CA60E0A}" srcOrd="1" destOrd="0" parTransId="{F549F318-604B-487E-BF9D-A4F01EA72EF0}" sibTransId="{B5227186-064F-4D5B-98C9-39558699AA0A}"/>
    <dgm:cxn modelId="{0A14C88D-6930-4199-AA48-5D222776B988}" type="presOf" srcId="{5E2BD3C6-1818-4B9C-9887-3F1F31D523B2}" destId="{BDBCEC9D-BBE5-477C-BEA4-E36D40CED67F}" srcOrd="0" destOrd="1" presId="urn:microsoft.com/office/officeart/2005/8/layout/process5"/>
    <dgm:cxn modelId="{26EDA4F6-B85B-44D3-825F-0B5473BC6617}" type="presParOf" srcId="{C8551E70-70EA-436E-8C5B-DBADF5E61B2D}" destId="{BDBCEC9D-BBE5-477C-BEA4-E36D40CED67F}" srcOrd="0" destOrd="0" presId="urn:microsoft.com/office/officeart/2005/8/layout/process5"/>
    <dgm:cxn modelId="{1448FFE2-9807-4A96-9758-B80851591D8C}" type="presParOf" srcId="{C8551E70-70EA-436E-8C5B-DBADF5E61B2D}" destId="{00ED7521-99AE-407E-B3EA-E53E327B46DD}" srcOrd="1" destOrd="0" presId="urn:microsoft.com/office/officeart/2005/8/layout/process5"/>
    <dgm:cxn modelId="{7842FBEC-00C6-4BF0-A2F2-597D72BE227A}" type="presParOf" srcId="{00ED7521-99AE-407E-B3EA-E53E327B46DD}" destId="{317BA239-2B84-4438-88C3-9788B18358CF}" srcOrd="0" destOrd="0" presId="urn:microsoft.com/office/officeart/2005/8/layout/process5"/>
    <dgm:cxn modelId="{86B9A01F-78A3-4298-9376-34EF439E463C}" type="presParOf" srcId="{C8551E70-70EA-436E-8C5B-DBADF5E61B2D}" destId="{5AE52333-85F5-4A13-8B81-D6792EEA65C8}" srcOrd="2" destOrd="0" presId="urn:microsoft.com/office/officeart/2005/8/layout/process5"/>
    <dgm:cxn modelId="{8C82E1D0-0368-43EF-B113-A28DDBD7C3C6}" type="presParOf" srcId="{C8551E70-70EA-436E-8C5B-DBADF5E61B2D}" destId="{81935BD7-F5B9-485D-BA26-857CB110F600}" srcOrd="3" destOrd="0" presId="urn:microsoft.com/office/officeart/2005/8/layout/process5"/>
    <dgm:cxn modelId="{8AEB1A2B-79EF-47FB-BE77-CB9E1F8A1C97}" type="presParOf" srcId="{81935BD7-F5B9-485D-BA26-857CB110F600}" destId="{0B722D63-BD0D-476D-A588-2BFA06BE1F89}" srcOrd="0" destOrd="0" presId="urn:microsoft.com/office/officeart/2005/8/layout/process5"/>
    <dgm:cxn modelId="{C4893A77-6825-44BC-90DA-2352A2C921BF}" type="presParOf" srcId="{C8551E70-70EA-436E-8C5B-DBADF5E61B2D}" destId="{E64AAAF3-2724-4C34-872C-F9CA592A0893}" srcOrd="4" destOrd="0" presId="urn:microsoft.com/office/officeart/2005/8/layout/process5"/>
    <dgm:cxn modelId="{FFB123F4-B9C9-4A36-AED0-FFE1B25D0066}" type="presParOf" srcId="{C8551E70-70EA-436E-8C5B-DBADF5E61B2D}" destId="{B229ED39-DB9E-40A8-B4A6-01A8AAEA2A31}" srcOrd="5" destOrd="0" presId="urn:microsoft.com/office/officeart/2005/8/layout/process5"/>
    <dgm:cxn modelId="{C78A487F-269A-439F-875D-9C5C796FB8AE}" type="presParOf" srcId="{B229ED39-DB9E-40A8-B4A6-01A8AAEA2A31}" destId="{B0735796-BB9A-4F6E-A5CC-B6960B713458}" srcOrd="0" destOrd="0" presId="urn:microsoft.com/office/officeart/2005/8/layout/process5"/>
    <dgm:cxn modelId="{8217C3E0-83D6-4C53-8C77-8E8A1570957C}" type="presParOf" srcId="{C8551E70-70EA-436E-8C5B-DBADF5E61B2D}" destId="{B872670A-E846-4152-9D60-3DBA24EABF10}"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3A083-415C-47B9-B33C-9B081AEB4F7C}">
      <dsp:nvSpPr>
        <dsp:cNvPr id="0" name=""/>
        <dsp:cNvSpPr/>
      </dsp:nvSpPr>
      <dsp:spPr>
        <a:xfrm>
          <a:off x="4210" y="335742"/>
          <a:ext cx="2435125" cy="9740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kern="1200" dirty="0">
              <a:latin typeface="+mj-lt"/>
            </a:rPr>
            <a:t>Physical Impairment</a:t>
          </a:r>
        </a:p>
      </dsp:txBody>
      <dsp:txXfrm>
        <a:off x="4210" y="335742"/>
        <a:ext cx="2435125" cy="974050"/>
      </dsp:txXfrm>
    </dsp:sp>
    <dsp:sp modelId="{EABC7C07-0217-4D13-B17E-BFAA259A672C}">
      <dsp:nvSpPr>
        <dsp:cNvPr id="0" name=""/>
        <dsp:cNvSpPr/>
      </dsp:nvSpPr>
      <dsp:spPr>
        <a:xfrm>
          <a:off x="6718" y="1344566"/>
          <a:ext cx="2435125"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AU" sz="2400" kern="1200" dirty="0">
              <a:latin typeface="+mj-lt"/>
            </a:rPr>
            <a:t>Physio</a:t>
          </a:r>
          <a:endParaRPr lang="en-US" sz="2400" kern="1200" dirty="0">
            <a:latin typeface="+mj-lt"/>
          </a:endParaRPr>
        </a:p>
        <a:p>
          <a:pPr marL="228600" lvl="1" indent="-228600" algn="l" defTabSz="1066800" rtl="0">
            <a:lnSpc>
              <a:spcPct val="90000"/>
            </a:lnSpc>
            <a:spcBef>
              <a:spcPct val="0"/>
            </a:spcBef>
            <a:spcAft>
              <a:spcPct val="15000"/>
            </a:spcAft>
            <a:buChar char="••"/>
          </a:pPr>
          <a:r>
            <a:rPr lang="en-AU" sz="2400" kern="1200" dirty="0">
              <a:latin typeface="+mj-lt"/>
            </a:rPr>
            <a:t>Doctor </a:t>
          </a:r>
          <a:endParaRPr lang="en-US" sz="2400" kern="1200" dirty="0">
            <a:latin typeface="+mj-lt"/>
          </a:endParaRPr>
        </a:p>
        <a:p>
          <a:pPr marL="228600" lvl="1" indent="-228600" algn="l" defTabSz="1066800" rtl="0">
            <a:lnSpc>
              <a:spcPct val="90000"/>
            </a:lnSpc>
            <a:spcBef>
              <a:spcPct val="0"/>
            </a:spcBef>
            <a:spcAft>
              <a:spcPct val="15000"/>
            </a:spcAft>
            <a:buChar char="••"/>
          </a:pPr>
          <a:r>
            <a:rPr lang="en-AU" sz="2400" kern="1200" dirty="0">
              <a:latin typeface="+mj-lt"/>
            </a:rPr>
            <a:t>Accredited to classify</a:t>
          </a:r>
          <a:endParaRPr lang="en-US" sz="2400" kern="1200" dirty="0">
            <a:latin typeface="+mj-lt"/>
          </a:endParaRPr>
        </a:p>
      </dsp:txBody>
      <dsp:txXfrm>
        <a:off x="6718" y="1344566"/>
        <a:ext cx="2435125" cy="2810880"/>
      </dsp:txXfrm>
    </dsp:sp>
    <dsp:sp modelId="{26B094E6-4029-4824-8ECB-5810624B0190}">
      <dsp:nvSpPr>
        <dsp:cNvPr id="0" name=""/>
        <dsp:cNvSpPr/>
      </dsp:nvSpPr>
      <dsp:spPr>
        <a:xfrm>
          <a:off x="2819398" y="370516"/>
          <a:ext cx="2590803" cy="9740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kern="1200" dirty="0">
              <a:latin typeface="+mj-lt"/>
            </a:rPr>
            <a:t>Vision Impairment</a:t>
          </a:r>
        </a:p>
      </dsp:txBody>
      <dsp:txXfrm>
        <a:off x="2819398" y="370516"/>
        <a:ext cx="2590803" cy="974050"/>
      </dsp:txXfrm>
    </dsp:sp>
    <dsp:sp modelId="{A9401534-1E9C-4E8C-81D9-23B87F1CA1A9}">
      <dsp:nvSpPr>
        <dsp:cNvPr id="0" name=""/>
        <dsp:cNvSpPr/>
      </dsp:nvSpPr>
      <dsp:spPr>
        <a:xfrm>
          <a:off x="2782761" y="1344566"/>
          <a:ext cx="2664076"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AU" sz="2300" kern="1200" dirty="0">
              <a:latin typeface="+mj-lt"/>
            </a:rPr>
            <a:t>Ophthalmologist or optician who is an accredited vision classifier</a:t>
          </a:r>
          <a:endParaRPr lang="en-US" sz="2300" kern="1200" dirty="0">
            <a:latin typeface="+mj-lt"/>
          </a:endParaRPr>
        </a:p>
      </dsp:txBody>
      <dsp:txXfrm>
        <a:off x="2782761" y="1344566"/>
        <a:ext cx="2664076" cy="2810880"/>
      </dsp:txXfrm>
    </dsp:sp>
    <dsp:sp modelId="{CF09EEDE-148B-4A1E-A8B1-BE2D6B7500CE}">
      <dsp:nvSpPr>
        <dsp:cNvPr id="0" name=""/>
        <dsp:cNvSpPr/>
      </dsp:nvSpPr>
      <dsp:spPr>
        <a:xfrm>
          <a:off x="5783323" y="321200"/>
          <a:ext cx="2435125" cy="97405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kern="1200" dirty="0">
              <a:latin typeface="+mj-lt"/>
            </a:rPr>
            <a:t>Intellectual Impairment</a:t>
          </a:r>
        </a:p>
      </dsp:txBody>
      <dsp:txXfrm>
        <a:off x="5783323" y="321200"/>
        <a:ext cx="2435125" cy="974050"/>
      </dsp:txXfrm>
    </dsp:sp>
    <dsp:sp modelId="{8B613430-F8B0-4ED8-9EED-3D0E7C6569CF}">
      <dsp:nvSpPr>
        <dsp:cNvPr id="0" name=""/>
        <dsp:cNvSpPr/>
      </dsp:nvSpPr>
      <dsp:spPr>
        <a:xfrm>
          <a:off x="5787755" y="1344566"/>
          <a:ext cx="2435125"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AU" sz="2400" b="1" kern="1200" dirty="0">
              <a:latin typeface="+mj-lt"/>
            </a:rPr>
            <a:t>Not eligible </a:t>
          </a:r>
          <a:r>
            <a:rPr lang="en-AU" sz="2400" kern="1200" dirty="0">
              <a:latin typeface="+mj-lt"/>
            </a:rPr>
            <a:t>without a classifiable physical or visual impairment</a:t>
          </a:r>
          <a:endParaRPr lang="en-US" sz="2400" kern="1200" dirty="0">
            <a:latin typeface="+mj-lt"/>
          </a:endParaRPr>
        </a:p>
      </dsp:txBody>
      <dsp:txXfrm>
        <a:off x="5787755" y="1344566"/>
        <a:ext cx="2435125"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CEC9D-BBE5-477C-BEA4-E36D40CED67F}">
      <dsp:nvSpPr>
        <dsp:cNvPr id="0" name=""/>
        <dsp:cNvSpPr/>
      </dsp:nvSpPr>
      <dsp:spPr>
        <a:xfrm>
          <a:off x="564230" y="75144"/>
          <a:ext cx="2269236" cy="21725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AU" sz="2000" b="1" kern="1200" dirty="0">
              <a:latin typeface="+mj-lt"/>
            </a:rPr>
            <a:t>Determine Eligibility to be Classified</a:t>
          </a:r>
          <a:endParaRPr lang="en-US" sz="2000" kern="1200" dirty="0">
            <a:latin typeface="+mj-lt"/>
          </a:endParaRPr>
        </a:p>
        <a:p>
          <a:pPr marL="114300" lvl="1" indent="-114300" algn="l" defTabSz="533400" rtl="0">
            <a:lnSpc>
              <a:spcPct val="90000"/>
            </a:lnSpc>
            <a:spcBef>
              <a:spcPct val="0"/>
            </a:spcBef>
            <a:spcAft>
              <a:spcPct val="15000"/>
            </a:spcAft>
            <a:buChar char="••"/>
          </a:pPr>
          <a:r>
            <a:rPr lang="en-AU" sz="1200" kern="1200" dirty="0">
              <a:latin typeface="+mj-lt"/>
            </a:rPr>
            <a:t>Apply to the National Federation</a:t>
          </a:r>
          <a:endParaRPr lang="en-US" sz="1200" kern="1200" dirty="0">
            <a:latin typeface="+mj-lt"/>
          </a:endParaRPr>
        </a:p>
        <a:p>
          <a:pPr marL="114300" lvl="1" indent="-114300" algn="l" defTabSz="533400" rtl="0">
            <a:lnSpc>
              <a:spcPct val="90000"/>
            </a:lnSpc>
            <a:spcBef>
              <a:spcPct val="0"/>
            </a:spcBef>
            <a:spcAft>
              <a:spcPct val="15000"/>
            </a:spcAft>
            <a:buChar char="••"/>
          </a:pPr>
          <a:r>
            <a:rPr lang="en-AU" sz="1200" kern="1200" dirty="0">
              <a:latin typeface="+mj-lt"/>
            </a:rPr>
            <a:t>Permanent, measurable movement or vision impairment verified by medical documentation</a:t>
          </a:r>
          <a:endParaRPr lang="en-US" sz="1200" kern="1200" dirty="0">
            <a:latin typeface="+mj-lt"/>
          </a:endParaRPr>
        </a:p>
      </dsp:txBody>
      <dsp:txXfrm>
        <a:off x="627860" y="138774"/>
        <a:ext cx="2141976" cy="2045245"/>
      </dsp:txXfrm>
    </dsp:sp>
    <dsp:sp modelId="{00ED7521-99AE-407E-B3EA-E53E327B46DD}">
      <dsp:nvSpPr>
        <dsp:cNvPr id="0" name=""/>
        <dsp:cNvSpPr/>
      </dsp:nvSpPr>
      <dsp:spPr>
        <a:xfrm rot="21576130">
          <a:off x="3572868" y="744340"/>
          <a:ext cx="1276912" cy="616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572870" y="868324"/>
        <a:ext cx="1091900" cy="370024"/>
      </dsp:txXfrm>
    </dsp:sp>
    <dsp:sp modelId="{5AE52333-85F5-4A13-8B81-D6792EEA65C8}">
      <dsp:nvSpPr>
        <dsp:cNvPr id="0" name=""/>
        <dsp:cNvSpPr/>
      </dsp:nvSpPr>
      <dsp:spPr>
        <a:xfrm>
          <a:off x="5444908" y="222811"/>
          <a:ext cx="2042222" cy="1810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AU" sz="2000" b="1" kern="1200" dirty="0">
              <a:latin typeface="+mj-lt"/>
            </a:rPr>
            <a:t>Determine eligibility for competition</a:t>
          </a:r>
        </a:p>
        <a:p>
          <a:pPr lvl="0" algn="ctr" defTabSz="889000" rtl="0">
            <a:lnSpc>
              <a:spcPct val="90000"/>
            </a:lnSpc>
            <a:spcBef>
              <a:spcPct val="0"/>
            </a:spcBef>
            <a:spcAft>
              <a:spcPct val="35000"/>
            </a:spcAft>
          </a:pPr>
          <a:r>
            <a:rPr lang="en-AU" sz="1400" kern="1200" dirty="0">
              <a:latin typeface="+mj-lt"/>
            </a:rPr>
            <a:t>Athlete meets Minimal Impairment Criteria</a:t>
          </a:r>
          <a:endParaRPr lang="en-US" sz="1400" kern="1200" dirty="0">
            <a:latin typeface="+mj-lt"/>
          </a:endParaRPr>
        </a:p>
      </dsp:txBody>
      <dsp:txXfrm>
        <a:off x="5497950" y="275853"/>
        <a:ext cx="1936138" cy="1704886"/>
      </dsp:txXfrm>
    </dsp:sp>
    <dsp:sp modelId="{81935BD7-F5B9-485D-BA26-857CB110F600}">
      <dsp:nvSpPr>
        <dsp:cNvPr id="0" name=""/>
        <dsp:cNvSpPr/>
      </dsp:nvSpPr>
      <dsp:spPr>
        <a:xfrm rot="5387570">
          <a:off x="6098968" y="2187244"/>
          <a:ext cx="744138" cy="657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rot="-5400000">
        <a:off x="6273346" y="2144066"/>
        <a:ext cx="394668" cy="546804"/>
      </dsp:txXfrm>
    </dsp:sp>
    <dsp:sp modelId="{E64AAAF3-2724-4C34-872C-F9CA592A0893}">
      <dsp:nvSpPr>
        <dsp:cNvPr id="0" name=""/>
        <dsp:cNvSpPr/>
      </dsp:nvSpPr>
      <dsp:spPr>
        <a:xfrm>
          <a:off x="5149596" y="3028324"/>
          <a:ext cx="2652340" cy="1591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AU" sz="2400" b="1" kern="1200" dirty="0">
              <a:latin typeface="+mj-lt"/>
            </a:rPr>
            <a:t>Allocate Profile and Grade</a:t>
          </a:r>
          <a:endParaRPr lang="en-US" sz="2400" kern="1200" dirty="0">
            <a:latin typeface="+mj-lt"/>
          </a:endParaRPr>
        </a:p>
      </dsp:txBody>
      <dsp:txXfrm>
        <a:off x="5196207" y="3074935"/>
        <a:ext cx="2559118" cy="1498182"/>
      </dsp:txXfrm>
    </dsp:sp>
    <dsp:sp modelId="{B229ED39-DB9E-40A8-B4A6-01A8AAEA2A31}">
      <dsp:nvSpPr>
        <dsp:cNvPr id="0" name=""/>
        <dsp:cNvSpPr/>
      </dsp:nvSpPr>
      <dsp:spPr>
        <a:xfrm rot="10800000">
          <a:off x="3386596" y="3495136"/>
          <a:ext cx="1730283" cy="65778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p>
      </dsp:txBody>
      <dsp:txXfrm rot="10800000">
        <a:off x="3583930" y="3626692"/>
        <a:ext cx="1532949" cy="394668"/>
      </dsp:txXfrm>
    </dsp:sp>
    <dsp:sp modelId="{B872670A-E846-4152-9D60-3DBA24EABF10}">
      <dsp:nvSpPr>
        <dsp:cNvPr id="0" name=""/>
        <dsp:cNvSpPr/>
      </dsp:nvSpPr>
      <dsp:spPr>
        <a:xfrm>
          <a:off x="646002" y="3028324"/>
          <a:ext cx="2652340" cy="15914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AU" sz="2400" b="1" kern="1200" dirty="0">
              <a:latin typeface="+mj-lt"/>
            </a:rPr>
            <a:t>Designate Grade Status</a:t>
          </a:r>
        </a:p>
        <a:p>
          <a:pPr lvl="0" algn="ctr" defTabSz="1066800" rtl="0">
            <a:lnSpc>
              <a:spcPct val="90000"/>
            </a:lnSpc>
            <a:spcBef>
              <a:spcPct val="0"/>
            </a:spcBef>
            <a:spcAft>
              <a:spcPct val="35000"/>
            </a:spcAft>
          </a:pPr>
          <a:r>
            <a:rPr lang="en-AU" sz="2400" b="1" kern="1200" dirty="0">
              <a:latin typeface="+mj-lt"/>
            </a:rPr>
            <a:t>N, R, C</a:t>
          </a:r>
          <a:endParaRPr lang="en-US" sz="2400" kern="1200" dirty="0">
            <a:latin typeface="+mj-lt"/>
          </a:endParaRPr>
        </a:p>
      </dsp:txBody>
      <dsp:txXfrm>
        <a:off x="692613" y="3074935"/>
        <a:ext cx="2559118" cy="149818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EB2985-1C63-41CB-BC15-CC492050EB1E}" type="datetimeFigureOut">
              <a:rPr lang="en-US" smtClean="0"/>
              <a:t>1/10/2018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8A798D-A56E-43A6-814B-975F644339E6}" type="slidenum">
              <a:rPr lang="en-US" smtClean="0"/>
              <a:t>‹#›</a:t>
            </a:fld>
            <a:endParaRPr lang="en-US"/>
          </a:p>
        </p:txBody>
      </p:sp>
    </p:spTree>
    <p:extLst>
      <p:ext uri="{BB962C8B-B14F-4D97-AF65-F5344CB8AC3E}">
        <p14:creationId xmlns:p14="http://schemas.microsoft.com/office/powerpoint/2010/main" val="1225282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D172E113-1039-5E4E-9BF5-FE3DA22C7A14}" type="datetimeFigureOut">
              <a:rPr lang="en-US" smtClean="0"/>
              <a:t>1/10/2018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53EFC4-CC24-9047-9B29-2CCB12EE91D8}" type="slidenum">
              <a:rPr lang="en-US" smtClean="0"/>
              <a:t>‹#›</a:t>
            </a:fld>
            <a:endParaRPr lang="en-US"/>
          </a:p>
        </p:txBody>
      </p:sp>
    </p:spTree>
    <p:extLst>
      <p:ext uri="{BB962C8B-B14F-4D97-AF65-F5344CB8AC3E}">
        <p14:creationId xmlns:p14="http://schemas.microsoft.com/office/powerpoint/2010/main" val="133187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EFC4-CC24-9047-9B29-2CCB12EE91D8}" type="slidenum">
              <a:rPr lang="en-US" smtClean="0"/>
              <a:t>3</a:t>
            </a:fld>
            <a:endParaRPr lang="en-US"/>
          </a:p>
        </p:txBody>
      </p:sp>
    </p:spTree>
    <p:extLst>
      <p:ext uri="{BB962C8B-B14F-4D97-AF65-F5344CB8AC3E}">
        <p14:creationId xmlns:p14="http://schemas.microsoft.com/office/powerpoint/2010/main" val="161396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55F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230480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350857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145430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238178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52703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249059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0"/>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4862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37801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244919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292322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91600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p:cNvSpPr/>
          <p:nvPr userDrawn="1"/>
        </p:nvSpPr>
        <p:spPr>
          <a:xfrm>
            <a:off x="0" y="6126163"/>
            <a:ext cx="9144000" cy="731837"/>
          </a:xfrm>
          <a:prstGeom prst="rect">
            <a:avLst/>
          </a:prstGeom>
          <a:gradFill flip="none" rotWithShape="1">
            <a:gsLst>
              <a:gs pos="0">
                <a:srgbClr val="355FAB"/>
              </a:gs>
              <a:gs pos="23000">
                <a:srgbClr val="355FAB"/>
              </a:gs>
              <a:gs pos="97000">
                <a:srgbClr val="003E6B"/>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304976" y="6126162"/>
            <a:ext cx="1981023" cy="731838"/>
          </a:xfrm>
          <a:prstGeom prst="rect">
            <a:avLst/>
          </a:prstGeom>
          <a:ln>
            <a:noFill/>
          </a:ln>
          <a:effectLst>
            <a:outerShdw blurRad="50800" dist="38100" dir="5400000" sx="95000" sy="95000" algn="t" rotWithShape="0">
              <a:prstClr val="black">
                <a:alpha val="3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3166" y="6264488"/>
            <a:ext cx="1904645" cy="504171"/>
          </a:xfrm>
          <a:prstGeom prst="rect">
            <a:avLst/>
          </a:prstGeom>
        </p:spPr>
      </p:pic>
      <p:sp>
        <p:nvSpPr>
          <p:cNvPr id="5" name="Footer Placeholder 4"/>
          <p:cNvSpPr>
            <a:spLocks noGrp="1"/>
          </p:cNvSpPr>
          <p:nvPr>
            <p:ph type="ftr" sz="quarter" idx="3"/>
          </p:nvPr>
        </p:nvSpPr>
        <p:spPr>
          <a:xfrm>
            <a:off x="5314950" y="6492081"/>
            <a:ext cx="3752850" cy="365125"/>
          </a:xfrm>
          <a:prstGeom prst="rect">
            <a:avLst/>
          </a:prstGeom>
        </p:spPr>
        <p:txBody>
          <a:bodyPr vert="horz" lIns="91440" tIns="45720" rIns="91440" bIns="45720" rtlCol="0" anchor="ctr"/>
          <a:lstStyle>
            <a:lvl1pPr algn="r">
              <a:defRPr sz="1000" baseline="0">
                <a:solidFill>
                  <a:schemeClr val="tx1">
                    <a:tint val="75000"/>
                  </a:schemeClr>
                </a:solidFill>
              </a:defRPr>
            </a:lvl1pPr>
          </a:lstStyle>
          <a:p>
            <a:r>
              <a:rPr lang="en-US" dirty="0"/>
              <a:t>© Copyright 2017, United States Equestrian Federation</a:t>
            </a:r>
          </a:p>
        </p:txBody>
      </p:sp>
    </p:spTree>
    <p:extLst>
      <p:ext uri="{BB962C8B-B14F-4D97-AF65-F5344CB8AC3E}">
        <p14:creationId xmlns:p14="http://schemas.microsoft.com/office/powerpoint/2010/main" val="2694285520"/>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rgbClr val="003E6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3E6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3E6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3E6B"/>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3E6B"/>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3E6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lkjohnson@usef.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usef.org/" TargetMode="External"/><Relationship Id="rId2" Type="http://schemas.openxmlformats.org/officeDocument/2006/relationships/hyperlink" Target="http://www.fei.org/" TargetMode="External"/><Relationship Id="rId1" Type="http://schemas.openxmlformats.org/officeDocument/2006/relationships/slideLayout" Target="../slideLayouts/slideLayout2.xml"/><Relationship Id="rId4" Type="http://schemas.openxmlformats.org/officeDocument/2006/relationships/hyperlink" Target="http://www.uspea.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file:///C:\Users\Sarah\AppData\Local\Microsoft\Windows\Temporary%20Internet%20Files\Content.IE5\MN91AEAJ\FEI%20Para%20Equestrian%20Classification%20Manual%20Final_update%2024.07.2017.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89000"/>
              </a:schemeClr>
            </a:gs>
            <a:gs pos="23000">
              <a:schemeClr val="accent1">
                <a:lumMod val="89000"/>
              </a:schemeClr>
            </a:gs>
            <a:gs pos="97000">
              <a:srgbClr val="003E6B"/>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124200"/>
            <a:ext cx="7772400" cy="2895600"/>
          </a:xfrm>
        </p:spPr>
        <p:txBody>
          <a:bodyPr>
            <a:normAutofit fontScale="77500" lnSpcReduction="20000"/>
          </a:bodyPr>
          <a:lstStyle/>
          <a:p>
            <a:pPr algn="ctr"/>
            <a:r>
              <a:rPr lang="en-US" sz="4800" b="1" dirty="0">
                <a:solidFill>
                  <a:schemeClr val="tx1"/>
                </a:solidFill>
                <a:latin typeface="+mj-lt"/>
              </a:rPr>
              <a:t>Understanding </a:t>
            </a:r>
          </a:p>
          <a:p>
            <a:pPr algn="ctr"/>
            <a:r>
              <a:rPr lang="en-US" sz="4800" b="1" dirty="0">
                <a:solidFill>
                  <a:schemeClr val="tx1"/>
                </a:solidFill>
                <a:latin typeface="+mj-lt"/>
              </a:rPr>
              <a:t>Classification for </a:t>
            </a:r>
          </a:p>
          <a:p>
            <a:pPr algn="ctr"/>
            <a:r>
              <a:rPr lang="en-US" sz="4800" b="1" dirty="0">
                <a:solidFill>
                  <a:schemeClr val="tx1"/>
                </a:solidFill>
                <a:latin typeface="+mj-lt"/>
              </a:rPr>
              <a:t>Para-Equestrian Sports</a:t>
            </a:r>
          </a:p>
          <a:p>
            <a:pPr algn="ctr"/>
            <a:endParaRPr lang="en-US" sz="4800" b="1" dirty="0">
              <a:solidFill>
                <a:schemeClr val="tx1"/>
              </a:solidFill>
              <a:latin typeface="+mj-lt"/>
            </a:endParaRPr>
          </a:p>
          <a:p>
            <a:pPr algn="ctr"/>
            <a:r>
              <a:rPr lang="en-US" sz="3600" b="1" dirty="0">
                <a:solidFill>
                  <a:schemeClr val="tx1"/>
                </a:solidFill>
                <a:latin typeface="+mj-lt"/>
              </a:rPr>
              <a:t>For Coaches &amp; Athletes</a:t>
            </a:r>
          </a:p>
          <a:p>
            <a:pPr algn="ctr"/>
            <a:endParaRPr lang="en-US" sz="3600" b="1" dirty="0">
              <a:solidFill>
                <a:schemeClr val="tx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33400"/>
            <a:ext cx="6248400" cy="2241614"/>
          </a:xfrm>
          <a:prstGeom prst="rect">
            <a:avLst/>
          </a:prstGeom>
        </p:spPr>
      </p:pic>
      <p:sp>
        <p:nvSpPr>
          <p:cNvPr id="2" name="Footer Placeholder 1"/>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2878745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Permitted Impairments</a:t>
            </a:r>
          </a:p>
        </p:txBody>
      </p:sp>
      <p:sp>
        <p:nvSpPr>
          <p:cNvPr id="3" name="Content Placeholder 2"/>
          <p:cNvSpPr>
            <a:spLocks noGrp="1"/>
          </p:cNvSpPr>
          <p:nvPr>
            <p:ph idx="1"/>
          </p:nvPr>
        </p:nvSpPr>
        <p:spPr>
          <a:xfrm>
            <a:off x="457200" y="1447800"/>
            <a:ext cx="8229600" cy="4678363"/>
          </a:xfrm>
        </p:spPr>
        <p:txBody>
          <a:bodyPr>
            <a:noAutofit/>
          </a:bodyPr>
          <a:lstStyle/>
          <a:p>
            <a:pPr marL="514350" indent="-514350">
              <a:buFont typeface="+mj-lt"/>
              <a:buAutoNum type="arabicPeriod"/>
            </a:pPr>
            <a:r>
              <a:rPr lang="en-US" sz="2000" dirty="0">
                <a:latin typeface="+mj-lt"/>
              </a:rPr>
              <a:t>Impaired muscle power (strength)</a:t>
            </a:r>
          </a:p>
          <a:p>
            <a:pPr marL="514350" indent="-514350">
              <a:buFont typeface="+mj-lt"/>
              <a:buAutoNum type="arabicPeriod"/>
            </a:pPr>
            <a:r>
              <a:rPr lang="en-US" sz="2000" dirty="0">
                <a:latin typeface="+mj-lt"/>
              </a:rPr>
              <a:t>Impaired passive range of movement</a:t>
            </a:r>
          </a:p>
          <a:p>
            <a:pPr marL="514350" indent="-514350">
              <a:buFont typeface="+mj-lt"/>
              <a:buAutoNum type="arabicPeriod"/>
            </a:pPr>
            <a:r>
              <a:rPr lang="en-US" sz="2000" dirty="0">
                <a:latin typeface="+mj-lt"/>
              </a:rPr>
              <a:t>Loss of limb or limb deficiency </a:t>
            </a:r>
          </a:p>
          <a:p>
            <a:pPr marL="514350" indent="-514350">
              <a:buFont typeface="+mj-lt"/>
              <a:buAutoNum type="arabicPeriod"/>
            </a:pPr>
            <a:r>
              <a:rPr lang="en-US" sz="2000" dirty="0">
                <a:latin typeface="+mj-lt"/>
              </a:rPr>
              <a:t>Leg-length difference</a:t>
            </a:r>
          </a:p>
          <a:p>
            <a:pPr marL="514350" indent="-514350">
              <a:buFont typeface="+mj-lt"/>
              <a:buAutoNum type="arabicPeriod"/>
            </a:pPr>
            <a:r>
              <a:rPr lang="en-US" sz="2000" dirty="0">
                <a:latin typeface="+mj-lt"/>
              </a:rPr>
              <a:t>Short stature</a:t>
            </a:r>
          </a:p>
          <a:p>
            <a:pPr marL="514350" indent="-514350">
              <a:buFont typeface="+mj-lt"/>
              <a:buAutoNum type="arabicPeriod"/>
            </a:pPr>
            <a:r>
              <a:rPr lang="en-US" sz="2000" dirty="0">
                <a:latin typeface="+mj-lt"/>
              </a:rPr>
              <a:t>Hypertonia </a:t>
            </a:r>
          </a:p>
          <a:p>
            <a:pPr marL="514350" indent="-514350">
              <a:buFont typeface="+mj-lt"/>
              <a:buAutoNum type="arabicPeriod"/>
            </a:pPr>
            <a:r>
              <a:rPr lang="en-US" sz="2000" dirty="0">
                <a:latin typeface="+mj-lt"/>
              </a:rPr>
              <a:t>Ataxia</a:t>
            </a:r>
          </a:p>
          <a:p>
            <a:pPr marL="514350" indent="-514350">
              <a:buFont typeface="+mj-lt"/>
              <a:buAutoNum type="arabicPeriod"/>
            </a:pPr>
            <a:r>
              <a:rPr lang="en-US" sz="2000" dirty="0" err="1">
                <a:latin typeface="+mj-lt"/>
              </a:rPr>
              <a:t>Athetosis</a:t>
            </a:r>
            <a:endParaRPr lang="en-US" sz="2000" dirty="0">
              <a:latin typeface="+mj-lt"/>
            </a:endParaRPr>
          </a:p>
          <a:p>
            <a:pPr marL="514350" indent="-514350">
              <a:buFont typeface="+mj-lt"/>
              <a:buAutoNum type="arabicPeriod"/>
            </a:pPr>
            <a:r>
              <a:rPr lang="en-US" sz="2000" dirty="0">
                <a:latin typeface="+mj-lt"/>
              </a:rPr>
              <a:t>Visual impairment</a:t>
            </a:r>
          </a:p>
          <a:p>
            <a:pPr marL="514350" indent="-514350">
              <a:buFont typeface="+mj-lt"/>
              <a:buAutoNum type="arabicPeriod"/>
            </a:pPr>
            <a:r>
              <a:rPr lang="en-US" sz="2000" dirty="0">
                <a:latin typeface="+mj-lt"/>
              </a:rPr>
              <a:t>Intellectual impairment**</a:t>
            </a:r>
          </a:p>
          <a:p>
            <a:pPr lvl="1"/>
            <a:r>
              <a:rPr lang="en-US" sz="2000" dirty="0">
                <a:latin typeface="+mj-lt"/>
              </a:rPr>
              <a:t>**Not included in PE sport, unless combined with physical or visual impairment</a:t>
            </a: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431" t="3837" r="21498" b="15164"/>
          <a:stretch/>
        </p:blipFill>
        <p:spPr>
          <a:xfrm rot="5400000">
            <a:off x="5065004" y="1869196"/>
            <a:ext cx="3200401" cy="2814810"/>
          </a:xfrm>
          <a:prstGeom prst="rect">
            <a:avLst/>
          </a:prstGeom>
        </p:spPr>
      </p:pic>
    </p:spTree>
    <p:extLst>
      <p:ext uri="{BB962C8B-B14F-4D97-AF65-F5344CB8AC3E}">
        <p14:creationId xmlns:p14="http://schemas.microsoft.com/office/powerpoint/2010/main" val="434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Minimal Impairment Criteria</a:t>
            </a:r>
          </a:p>
        </p:txBody>
      </p:sp>
      <p:sp>
        <p:nvSpPr>
          <p:cNvPr id="3" name="Content Placeholder 2"/>
          <p:cNvSpPr>
            <a:spLocks noGrp="1"/>
          </p:cNvSpPr>
          <p:nvPr>
            <p:ph idx="1"/>
          </p:nvPr>
        </p:nvSpPr>
        <p:spPr>
          <a:xfrm>
            <a:off x="381000" y="1371600"/>
            <a:ext cx="8229600" cy="4373563"/>
          </a:xfrm>
        </p:spPr>
        <p:txBody>
          <a:bodyPr/>
          <a:lstStyle/>
          <a:p>
            <a:pPr marL="285750" indent="-285750">
              <a:buFont typeface="Wingdings" panose="05000000000000000000" pitchFamily="2" charset="2"/>
              <a:buChar char="§"/>
            </a:pPr>
            <a:r>
              <a:rPr lang="en-US" sz="2800" dirty="0">
                <a:latin typeface="+mj-lt"/>
              </a:rPr>
              <a:t>There must be more than 15% loss of function in an area.</a:t>
            </a:r>
          </a:p>
          <a:p>
            <a:pPr marL="285750" indent="-285750">
              <a:buFont typeface="Wingdings" panose="05000000000000000000" pitchFamily="2" charset="2"/>
              <a:buChar char="§"/>
            </a:pPr>
            <a:r>
              <a:rPr lang="en-US" sz="2800" dirty="0">
                <a:latin typeface="+mj-lt"/>
              </a:rPr>
              <a:t>Each impairment must be able to be measured objectively.</a:t>
            </a:r>
          </a:p>
          <a:p>
            <a:endParaRPr lang="en-US" dirty="0"/>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7815" r="3061" b="20371"/>
          <a:stretch/>
        </p:blipFill>
        <p:spPr>
          <a:xfrm>
            <a:off x="762000" y="3425589"/>
            <a:ext cx="7575028" cy="1828800"/>
          </a:xfrm>
          <a:prstGeom prst="rect">
            <a:avLst/>
          </a:prstGeom>
        </p:spPr>
      </p:pic>
    </p:spTree>
    <p:extLst>
      <p:ext uri="{BB962C8B-B14F-4D97-AF65-F5344CB8AC3E}">
        <p14:creationId xmlns:p14="http://schemas.microsoft.com/office/powerpoint/2010/main" val="130073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Classification Process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04235617"/>
              </p:ext>
            </p:extLst>
          </p:nvPr>
        </p:nvGraphicFramePr>
        <p:xfrm>
          <a:off x="381000" y="1295400"/>
          <a:ext cx="83058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3600318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Procedure</a:t>
            </a:r>
          </a:p>
        </p:txBody>
      </p:sp>
      <p:sp>
        <p:nvSpPr>
          <p:cNvPr id="3" name="Content Placeholder 2"/>
          <p:cNvSpPr>
            <a:spLocks noGrp="1"/>
          </p:cNvSpPr>
          <p:nvPr>
            <p:ph idx="1"/>
          </p:nvPr>
        </p:nvSpPr>
        <p:spPr/>
        <p:txBody>
          <a:bodyPr/>
          <a:lstStyle/>
          <a:p>
            <a:pPr marL="514350" indent="-514350">
              <a:buAutoNum type="arabicPeriod"/>
            </a:pPr>
            <a:r>
              <a:rPr lang="en-US" dirty="0">
                <a:latin typeface="+mj-lt"/>
              </a:rPr>
              <a:t>Athlete Interview</a:t>
            </a:r>
          </a:p>
          <a:p>
            <a:pPr marL="514350" indent="-514350">
              <a:buAutoNum type="arabicPeriod"/>
            </a:pPr>
            <a:r>
              <a:rPr lang="en-US" dirty="0">
                <a:latin typeface="+mj-lt"/>
              </a:rPr>
              <a:t>Select Assessment Scale(s)</a:t>
            </a:r>
          </a:p>
          <a:p>
            <a:pPr marL="514350" indent="-514350">
              <a:buAutoNum type="arabicPeriod"/>
            </a:pPr>
            <a:r>
              <a:rPr lang="en-US" dirty="0">
                <a:latin typeface="+mj-lt"/>
              </a:rPr>
              <a:t>Assess Athlete</a:t>
            </a:r>
          </a:p>
          <a:p>
            <a:pPr marL="514350" indent="-514350">
              <a:buAutoNum type="arabicPeriod"/>
            </a:pPr>
            <a:r>
              <a:rPr lang="en-US" dirty="0">
                <a:latin typeface="+mj-lt"/>
              </a:rPr>
              <a:t>Select Functional Profile and Grade</a:t>
            </a:r>
          </a:p>
          <a:p>
            <a:pPr marL="514350" indent="-514350">
              <a:buAutoNum type="arabicPeriod"/>
            </a:pPr>
            <a:r>
              <a:rPr lang="en-US" dirty="0">
                <a:latin typeface="+mj-lt"/>
              </a:rPr>
              <a:t>Observe on and off the horse</a:t>
            </a:r>
          </a:p>
          <a:p>
            <a:pPr marL="514350" indent="-514350">
              <a:buAutoNum type="arabicPeriod"/>
            </a:pPr>
            <a:r>
              <a:rPr lang="en-US" dirty="0">
                <a:latin typeface="+mj-lt"/>
              </a:rPr>
              <a:t>Confirm the competition grade</a:t>
            </a: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666708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Assessment</a:t>
            </a:r>
          </a:p>
        </p:txBody>
      </p:sp>
      <p:sp>
        <p:nvSpPr>
          <p:cNvPr id="3" name="Content Placeholder 2"/>
          <p:cNvSpPr>
            <a:spLocks noGrp="1"/>
          </p:cNvSpPr>
          <p:nvPr>
            <p:ph idx="1"/>
          </p:nvPr>
        </p:nvSpPr>
        <p:spPr>
          <a:xfrm>
            <a:off x="457200" y="1371600"/>
            <a:ext cx="8229600" cy="4754563"/>
          </a:xfrm>
        </p:spPr>
        <p:txBody>
          <a:bodyPr>
            <a:normAutofit/>
          </a:bodyPr>
          <a:lstStyle/>
          <a:p>
            <a:pPr>
              <a:buFont typeface="+mj-lt"/>
              <a:buAutoNum type="arabicPeriod"/>
            </a:pPr>
            <a:r>
              <a:rPr lang="en-US" sz="2200" dirty="0">
                <a:latin typeface="+mj-lt"/>
              </a:rPr>
              <a:t>Application</a:t>
            </a:r>
          </a:p>
          <a:p>
            <a:pPr>
              <a:buFont typeface="+mj-lt"/>
              <a:buAutoNum type="arabicPeriod"/>
            </a:pPr>
            <a:r>
              <a:rPr lang="en-US" sz="2200" dirty="0">
                <a:latin typeface="+mj-lt"/>
              </a:rPr>
              <a:t>Consent for classification</a:t>
            </a:r>
          </a:p>
          <a:p>
            <a:pPr>
              <a:buFont typeface="+mj-lt"/>
              <a:buAutoNum type="arabicPeriod"/>
            </a:pPr>
            <a:r>
              <a:rPr lang="en-US" sz="2200" dirty="0">
                <a:latin typeface="+mj-lt"/>
              </a:rPr>
              <a:t>Certificate of Medical diagnosis – verification of diagnosis by a doctor</a:t>
            </a:r>
          </a:p>
          <a:p>
            <a:pPr marL="800100" lvl="1" indent="-342900">
              <a:buFont typeface="Arial" panose="020B0604020202020204" pitchFamily="34" charset="0"/>
              <a:buChar char="•"/>
            </a:pPr>
            <a:r>
              <a:rPr lang="en-US" sz="2200" dirty="0">
                <a:latin typeface="+mj-lt"/>
              </a:rPr>
              <a:t>May require additional medical reports (MRI, EMG, Radiographs)</a:t>
            </a:r>
          </a:p>
          <a:p>
            <a:pPr>
              <a:buFont typeface="+mj-lt"/>
              <a:buAutoNum type="arabicPeriod"/>
            </a:pPr>
            <a:r>
              <a:rPr lang="en-US" sz="2200" dirty="0">
                <a:latin typeface="+mj-lt"/>
              </a:rPr>
              <a:t>Athlete interview </a:t>
            </a:r>
          </a:p>
          <a:p>
            <a:pPr marL="800100" lvl="1" indent="-342900">
              <a:buFont typeface="Arial" panose="020B0604020202020204" pitchFamily="34" charset="0"/>
              <a:buChar char="•"/>
            </a:pPr>
            <a:r>
              <a:rPr lang="en-US" sz="2200" dirty="0">
                <a:latin typeface="+mj-lt"/>
              </a:rPr>
              <a:t>Medical history, current impairments, medications, compensating aids </a:t>
            </a:r>
          </a:p>
          <a:p>
            <a:pPr>
              <a:buFont typeface="+mj-lt"/>
              <a:buAutoNum type="arabicPeriod"/>
            </a:pPr>
            <a:r>
              <a:rPr lang="en-US" sz="2200" dirty="0">
                <a:latin typeface="+mj-lt"/>
              </a:rPr>
              <a:t>Selection of measurement tools by Classifier</a:t>
            </a:r>
          </a:p>
          <a:p>
            <a:pPr marL="800100" lvl="1" indent="-342900">
              <a:buFont typeface="Arial" panose="020B0604020202020204" pitchFamily="34" charset="0"/>
              <a:buChar char="•"/>
            </a:pPr>
            <a:r>
              <a:rPr lang="en-US" sz="2200" dirty="0">
                <a:latin typeface="+mj-lt"/>
              </a:rPr>
              <a:t>Power/strength, range of motion, and/or coordination</a:t>
            </a:r>
          </a:p>
          <a:p>
            <a:endParaRPr lang="en-US" dirty="0"/>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4228156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Assessment</a:t>
            </a:r>
          </a:p>
        </p:txBody>
      </p:sp>
      <p:sp>
        <p:nvSpPr>
          <p:cNvPr id="3" name="Content Placeholder 2"/>
          <p:cNvSpPr>
            <a:spLocks noGrp="1"/>
          </p:cNvSpPr>
          <p:nvPr>
            <p:ph idx="1"/>
          </p:nvPr>
        </p:nvSpPr>
        <p:spPr>
          <a:xfrm>
            <a:off x="457200" y="1600201"/>
            <a:ext cx="8229600" cy="4114800"/>
          </a:xfrm>
        </p:spPr>
        <p:txBody>
          <a:bodyPr>
            <a:normAutofit/>
          </a:bodyPr>
          <a:lstStyle/>
          <a:p>
            <a:pPr marL="514350" indent="-514350">
              <a:buFont typeface="+mj-lt"/>
              <a:buAutoNum type="arabicPeriod"/>
            </a:pPr>
            <a:r>
              <a:rPr lang="en-US" sz="2800" dirty="0">
                <a:latin typeface="+mj-lt"/>
              </a:rPr>
              <a:t>Determination of a Profile and Grade (Sport Class)</a:t>
            </a:r>
          </a:p>
          <a:p>
            <a:pPr marL="514350" indent="-514350">
              <a:buFont typeface="+mj-lt"/>
              <a:buAutoNum type="arabicPeriod"/>
            </a:pPr>
            <a:r>
              <a:rPr lang="en-US" sz="2800" dirty="0">
                <a:latin typeface="+mj-lt"/>
              </a:rPr>
              <a:t>Determination of Status</a:t>
            </a:r>
          </a:p>
          <a:p>
            <a:pPr marL="971550" lvl="1" indent="-514350">
              <a:buFont typeface="Arial" panose="020B0604020202020204" pitchFamily="34" charset="0"/>
              <a:buChar char="•"/>
            </a:pPr>
            <a:r>
              <a:rPr lang="en-US" dirty="0">
                <a:latin typeface="+mj-lt"/>
              </a:rPr>
              <a:t>New, Review, Confirmed</a:t>
            </a:r>
          </a:p>
          <a:p>
            <a:pPr marL="514350" indent="-514350">
              <a:buFont typeface="+mj-lt"/>
              <a:buAutoNum type="arabicPeriod"/>
            </a:pPr>
            <a:r>
              <a:rPr lang="en-US" sz="2800" dirty="0">
                <a:latin typeface="+mj-lt"/>
              </a:rPr>
              <a:t>Compensating Aids </a:t>
            </a:r>
          </a:p>
          <a:p>
            <a:pPr marL="971550" lvl="1" indent="-514350">
              <a:buFont typeface="Arial" panose="020B0604020202020204" pitchFamily="34" charset="0"/>
              <a:buChar char="•"/>
            </a:pPr>
            <a:r>
              <a:rPr lang="en-US" dirty="0">
                <a:latin typeface="+mj-lt"/>
              </a:rPr>
              <a:t>Based on profile</a:t>
            </a:r>
          </a:p>
          <a:p>
            <a:pPr marL="971550" lvl="1" indent="-514350">
              <a:buFont typeface="Arial" panose="020B0604020202020204" pitchFamily="34" charset="0"/>
              <a:buChar char="•"/>
            </a:pPr>
            <a:r>
              <a:rPr lang="en-US" dirty="0">
                <a:latin typeface="+mj-lt"/>
              </a:rPr>
              <a:t>Non-standard aids require further approval</a:t>
            </a:r>
          </a:p>
          <a:p>
            <a:endParaRPr lang="en-US" dirty="0"/>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243255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Assessment</a:t>
            </a:r>
          </a:p>
        </p:txBody>
      </p:sp>
      <p:sp>
        <p:nvSpPr>
          <p:cNvPr id="3" name="Content Placeholder 2"/>
          <p:cNvSpPr>
            <a:spLocks noGrp="1"/>
          </p:cNvSpPr>
          <p:nvPr>
            <p:ph idx="1"/>
          </p:nvPr>
        </p:nvSpPr>
        <p:spPr>
          <a:xfrm>
            <a:off x="457200" y="1600201"/>
            <a:ext cx="8229600" cy="4419600"/>
          </a:xfrm>
        </p:spPr>
        <p:txBody>
          <a:bodyPr>
            <a:normAutofit fontScale="85000" lnSpcReduction="10000"/>
          </a:bodyPr>
          <a:lstStyle/>
          <a:p>
            <a:pPr marL="914400" lvl="1" indent="-457200">
              <a:buFont typeface="Wingdings" panose="05000000000000000000" pitchFamily="2" charset="2"/>
              <a:buChar char="§"/>
            </a:pPr>
            <a:r>
              <a:rPr lang="en-GB" sz="3600" dirty="0">
                <a:latin typeface="+mj-lt"/>
              </a:rPr>
              <a:t>Power/Strength 	           </a:t>
            </a:r>
          </a:p>
          <a:p>
            <a:pPr marL="914400" lvl="1" indent="-457200">
              <a:buFont typeface="Wingdings" panose="05000000000000000000" pitchFamily="2" charset="2"/>
              <a:buChar char="§"/>
            </a:pPr>
            <a:r>
              <a:rPr lang="en-GB" sz="3600" dirty="0">
                <a:latin typeface="+mj-lt"/>
              </a:rPr>
              <a:t>Range of Motion	           </a:t>
            </a:r>
          </a:p>
          <a:p>
            <a:pPr marL="914400" lvl="1" indent="-457200">
              <a:buFont typeface="Wingdings" panose="05000000000000000000" pitchFamily="2" charset="2"/>
              <a:buChar char="§"/>
            </a:pPr>
            <a:r>
              <a:rPr lang="en-GB" sz="3600" dirty="0">
                <a:latin typeface="+mj-lt"/>
              </a:rPr>
              <a:t>Coordination	           </a:t>
            </a:r>
          </a:p>
          <a:p>
            <a:pPr marL="914400" lvl="1" indent="-457200">
              <a:buFont typeface="Wingdings" panose="05000000000000000000" pitchFamily="2" charset="2"/>
              <a:buChar char="§"/>
            </a:pPr>
            <a:r>
              <a:rPr lang="en-GB" sz="3600" dirty="0">
                <a:latin typeface="+mj-lt"/>
              </a:rPr>
              <a:t>Vision </a:t>
            </a:r>
            <a:r>
              <a:rPr lang="en-GB" sz="3200" dirty="0">
                <a:latin typeface="+mj-lt"/>
              </a:rPr>
              <a:t>			       </a:t>
            </a:r>
          </a:p>
          <a:p>
            <a:pPr lvl="1">
              <a:buFontTx/>
              <a:buNone/>
            </a:pPr>
            <a:endParaRPr lang="en-GB" i="1" dirty="0">
              <a:solidFill>
                <a:srgbClr val="FF0000"/>
              </a:solidFill>
              <a:latin typeface="+mj-lt"/>
            </a:endParaRPr>
          </a:p>
          <a:p>
            <a:pPr lvl="1">
              <a:buFontTx/>
              <a:buNone/>
            </a:pPr>
            <a:r>
              <a:rPr lang="en-GB" sz="3300" i="1" dirty="0">
                <a:solidFill>
                  <a:srgbClr val="FF0000"/>
                </a:solidFill>
                <a:latin typeface="+mj-lt"/>
              </a:rPr>
              <a:t>*AS RELATED to the SPORT*</a:t>
            </a:r>
          </a:p>
          <a:p>
            <a:pPr lvl="1">
              <a:buFontTx/>
              <a:buNone/>
            </a:pPr>
            <a:endParaRPr lang="en-GB" sz="3200" dirty="0">
              <a:solidFill>
                <a:srgbClr val="000000"/>
              </a:solidFill>
              <a:latin typeface="+mj-lt"/>
            </a:endParaRPr>
          </a:p>
          <a:p>
            <a:pPr lvl="1">
              <a:buFontTx/>
              <a:buNone/>
            </a:pPr>
            <a:r>
              <a:rPr lang="en-GB" sz="3200" dirty="0">
                <a:solidFill>
                  <a:srgbClr val="000000"/>
                </a:solidFill>
                <a:latin typeface="+mj-lt"/>
              </a:rPr>
              <a:t>*What is </a:t>
            </a:r>
            <a:r>
              <a:rPr lang="en-GB" sz="3200" b="1" dirty="0">
                <a:solidFill>
                  <a:srgbClr val="000000"/>
                </a:solidFill>
                <a:latin typeface="+mj-lt"/>
              </a:rPr>
              <a:t>NOT</a:t>
            </a:r>
            <a:r>
              <a:rPr lang="en-GB" sz="3200" dirty="0">
                <a:solidFill>
                  <a:srgbClr val="000000"/>
                </a:solidFill>
                <a:latin typeface="+mj-lt"/>
              </a:rPr>
              <a:t> considered: endurance/fatigue, pain, hypersensitivity, </a:t>
            </a:r>
            <a:r>
              <a:rPr lang="en-GB" sz="3200" dirty="0" err="1">
                <a:solidFill>
                  <a:srgbClr val="000000"/>
                </a:solidFill>
                <a:latin typeface="+mj-lt"/>
              </a:rPr>
              <a:t>hyperflexibility</a:t>
            </a:r>
            <a:r>
              <a:rPr lang="en-GB" sz="3200" dirty="0">
                <a:solidFill>
                  <a:srgbClr val="000000"/>
                </a:solidFill>
                <a:latin typeface="+mj-lt"/>
              </a:rPr>
              <a:t>, </a:t>
            </a:r>
            <a:r>
              <a:rPr lang="en-GB" sz="3200" dirty="0" err="1">
                <a:solidFill>
                  <a:srgbClr val="000000"/>
                </a:solidFill>
                <a:latin typeface="+mj-lt"/>
              </a:rPr>
              <a:t>hypotonia</a:t>
            </a:r>
            <a:endParaRPr lang="en-US" sz="3200" dirty="0">
              <a:solidFill>
                <a:srgbClr val="000000"/>
              </a:solidFill>
              <a:latin typeface="+mj-lt"/>
            </a:endParaRPr>
          </a:p>
          <a:p>
            <a:endParaRPr lang="en-US" dirty="0"/>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720789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Profiles</a:t>
            </a:r>
          </a:p>
        </p:txBody>
      </p:sp>
      <p:sp>
        <p:nvSpPr>
          <p:cNvPr id="3" name="Content Placeholder 2"/>
          <p:cNvSpPr>
            <a:spLocks noGrp="1"/>
          </p:cNvSpPr>
          <p:nvPr>
            <p:ph idx="1"/>
          </p:nvPr>
        </p:nvSpPr>
        <p:spPr>
          <a:xfrm>
            <a:off x="228600" y="1447800"/>
            <a:ext cx="8610600" cy="2667000"/>
          </a:xfrm>
        </p:spPr>
        <p:txBody>
          <a:bodyPr>
            <a:normAutofit fontScale="92500" lnSpcReduction="20000"/>
          </a:bodyPr>
          <a:lstStyle/>
          <a:p>
            <a:pPr marL="914400" lvl="1" indent="-457200">
              <a:buFont typeface="Wingdings" panose="05000000000000000000" pitchFamily="2" charset="2"/>
              <a:buChar char="§"/>
            </a:pPr>
            <a:r>
              <a:rPr lang="en-GB" sz="3300" dirty="0">
                <a:latin typeface="+mj-lt"/>
              </a:rPr>
              <a:t>37 eligible Profiles for PE sport 	           </a:t>
            </a:r>
          </a:p>
          <a:p>
            <a:pPr marL="914400" lvl="1" indent="-457200">
              <a:buFont typeface="Wingdings" panose="05000000000000000000" pitchFamily="2" charset="2"/>
              <a:buChar char="§"/>
            </a:pPr>
            <a:r>
              <a:rPr lang="en-GB" sz="3300" dirty="0">
                <a:latin typeface="+mj-lt"/>
              </a:rPr>
              <a:t>Additional Profiles for non-eligible condition	           </a:t>
            </a:r>
          </a:p>
          <a:p>
            <a:pPr marL="914400" lvl="1" indent="-457200">
              <a:buFont typeface="Wingdings" panose="05000000000000000000" pitchFamily="2" charset="2"/>
              <a:buChar char="§"/>
            </a:pPr>
            <a:r>
              <a:rPr lang="en-GB" sz="3300" dirty="0">
                <a:latin typeface="+mj-lt"/>
              </a:rPr>
              <a:t>Profiles with similar functional impairments or activity limitations are grouped together into the same Grade/Sport Class</a:t>
            </a:r>
            <a:r>
              <a:rPr lang="en-GB" sz="3200" dirty="0">
                <a:latin typeface="+mj-lt"/>
              </a:rPr>
              <a:t>	</a:t>
            </a:r>
            <a:endParaRPr lang="en-US" dirty="0">
              <a:latin typeface="+mj-lt"/>
            </a:endParaRP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pic>
        <p:nvPicPr>
          <p:cNvPr id="5" name="Picture 4"/>
          <p:cNvPicPr>
            <a:picLocks noChangeAspect="1"/>
          </p:cNvPicPr>
          <p:nvPr/>
        </p:nvPicPr>
        <p:blipFill>
          <a:blip r:embed="rId2"/>
          <a:stretch>
            <a:fillRect/>
          </a:stretch>
        </p:blipFill>
        <p:spPr>
          <a:xfrm>
            <a:off x="10885" y="3962400"/>
            <a:ext cx="9133115" cy="2143125"/>
          </a:xfrm>
          <a:prstGeom prst="rect">
            <a:avLst/>
          </a:prstGeom>
        </p:spPr>
      </p:pic>
    </p:spTree>
    <p:extLst>
      <p:ext uri="{BB962C8B-B14F-4D97-AF65-F5344CB8AC3E}">
        <p14:creationId xmlns:p14="http://schemas.microsoft.com/office/powerpoint/2010/main" val="1987256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Dressage Classification Grades</a:t>
            </a:r>
          </a:p>
        </p:txBody>
      </p:sp>
      <p:sp>
        <p:nvSpPr>
          <p:cNvPr id="3" name="Content Placeholder 2"/>
          <p:cNvSpPr>
            <a:spLocks noGrp="1"/>
          </p:cNvSpPr>
          <p:nvPr>
            <p:ph idx="1"/>
          </p:nvPr>
        </p:nvSpPr>
        <p:spPr>
          <a:xfrm>
            <a:off x="457200" y="1295401"/>
            <a:ext cx="8229600" cy="4495799"/>
          </a:xfrm>
        </p:spPr>
        <p:txBody>
          <a:bodyPr>
            <a:noAutofit/>
          </a:bodyPr>
          <a:lstStyle/>
          <a:p>
            <a:r>
              <a:rPr lang="en-GB" sz="2200" b="1" dirty="0">
                <a:solidFill>
                  <a:srgbClr val="C00000"/>
                </a:solidFill>
                <a:latin typeface="+mj-lt"/>
              </a:rPr>
              <a:t>Grade I:</a:t>
            </a:r>
            <a:r>
              <a:rPr lang="en-GB" sz="2200" dirty="0">
                <a:solidFill>
                  <a:srgbClr val="C00000"/>
                </a:solidFill>
                <a:latin typeface="+mj-lt"/>
              </a:rPr>
              <a:t> </a:t>
            </a:r>
            <a:r>
              <a:rPr lang="en-GB" sz="2200" dirty="0">
                <a:latin typeface="+mj-lt"/>
              </a:rPr>
              <a:t>Severe impairments affecting all 4 limbs and trunk. Athlete typically requires use of a wheelchair. May be able to walk with an unsteady gait. Trunk and balance are severely impaired.</a:t>
            </a:r>
          </a:p>
          <a:p>
            <a:endParaRPr lang="en-GB" sz="2200" dirty="0">
              <a:latin typeface="+mj-lt"/>
            </a:endParaRPr>
          </a:p>
          <a:p>
            <a:r>
              <a:rPr lang="en-GB" sz="2200" b="1" dirty="0">
                <a:solidFill>
                  <a:srgbClr val="C00000"/>
                </a:solidFill>
                <a:latin typeface="+mj-lt"/>
              </a:rPr>
              <a:t>Grade II: </a:t>
            </a:r>
            <a:r>
              <a:rPr lang="en-GB" sz="2200" dirty="0">
                <a:latin typeface="+mj-lt"/>
              </a:rPr>
              <a:t>Severe impairment of the trunk and minimal impairment of the upper limbs, or moderate impairment of the trunk, upper, and lower limbs. Most use a wheelchair.</a:t>
            </a:r>
          </a:p>
          <a:p>
            <a:endParaRPr lang="en-GB" sz="2200" dirty="0">
              <a:latin typeface="+mj-lt"/>
            </a:endParaRPr>
          </a:p>
          <a:p>
            <a:r>
              <a:rPr lang="en-GB" sz="2200" b="1" dirty="0">
                <a:solidFill>
                  <a:srgbClr val="C00000"/>
                </a:solidFill>
                <a:latin typeface="+mj-lt"/>
              </a:rPr>
              <a:t>Grade III: </a:t>
            </a:r>
            <a:r>
              <a:rPr lang="en-GB" sz="2200" dirty="0">
                <a:latin typeface="+mj-lt"/>
              </a:rPr>
              <a:t>Severe impairments in both lower limbs with minimal or no impairment of the trunk or moderate impairment of the upper and lower limbs, and trunk. Some may use a wheelchair. </a:t>
            </a: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1356227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Dressage Classification Grades</a:t>
            </a:r>
          </a:p>
        </p:txBody>
      </p:sp>
      <p:sp>
        <p:nvSpPr>
          <p:cNvPr id="3" name="Content Placeholder 2"/>
          <p:cNvSpPr>
            <a:spLocks noGrp="1"/>
          </p:cNvSpPr>
          <p:nvPr>
            <p:ph idx="1"/>
          </p:nvPr>
        </p:nvSpPr>
        <p:spPr>
          <a:xfrm>
            <a:off x="457200" y="1295401"/>
            <a:ext cx="8229600" cy="4648200"/>
          </a:xfrm>
        </p:spPr>
        <p:txBody>
          <a:bodyPr>
            <a:noAutofit/>
          </a:bodyPr>
          <a:lstStyle/>
          <a:p>
            <a:r>
              <a:rPr lang="en-GB" sz="2200" b="1" dirty="0">
                <a:solidFill>
                  <a:srgbClr val="C00000"/>
                </a:solidFill>
                <a:latin typeface="+mj-lt"/>
              </a:rPr>
              <a:t>Grade IV: </a:t>
            </a:r>
            <a:r>
              <a:rPr lang="en-GB" sz="2200" dirty="0">
                <a:latin typeface="+mj-lt"/>
              </a:rPr>
              <a:t>Severe impairment or deficiency of both upper limbs or a moderate impairment of all 4 limbs or short stature. Able to walk, typically do not use a wheelchair. Includes B1 visual impairment.</a:t>
            </a:r>
          </a:p>
          <a:p>
            <a:endParaRPr lang="en-GB" sz="2200" dirty="0">
              <a:latin typeface="+mj-lt"/>
            </a:endParaRPr>
          </a:p>
          <a:p>
            <a:r>
              <a:rPr lang="en-GB" sz="2200" b="1" dirty="0">
                <a:solidFill>
                  <a:srgbClr val="C00000"/>
                </a:solidFill>
                <a:latin typeface="+mj-lt"/>
              </a:rPr>
              <a:t>Grade V: </a:t>
            </a:r>
            <a:r>
              <a:rPr lang="en-GB" sz="2200" dirty="0">
                <a:latin typeface="+mj-lt"/>
              </a:rPr>
              <a:t>Mild impairment of movement or muscle strength or deficiency of one limb or mild deficiency of 2 limbs. Includes B2 visual impairment.</a:t>
            </a:r>
          </a:p>
          <a:p>
            <a:endParaRPr lang="en-GB" sz="2200" dirty="0">
              <a:latin typeface="+mj-lt"/>
            </a:endParaRPr>
          </a:p>
          <a:p>
            <a:r>
              <a:rPr lang="en-GB" sz="2200" b="1" dirty="0">
                <a:solidFill>
                  <a:srgbClr val="C00000"/>
                </a:solidFill>
                <a:latin typeface="+mj-lt"/>
              </a:rPr>
              <a:t>Grade NE:  </a:t>
            </a:r>
            <a:r>
              <a:rPr lang="en-GB" sz="2200" dirty="0">
                <a:latin typeface="+mj-lt"/>
              </a:rPr>
              <a:t>Athletes who do not meet the minimal eligibility criteria, do not have a qualifying medical diagnosis, or are not able to complete the classification testing due to pain</a:t>
            </a:r>
            <a:r>
              <a:rPr lang="en-GB" sz="2200" dirty="0"/>
              <a:t>.</a:t>
            </a: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26446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1"/>
            <a:ext cx="8610600" cy="4191000"/>
          </a:xfrm>
        </p:spPr>
        <p:txBody>
          <a:bodyPr>
            <a:normAutofit/>
          </a:bodyPr>
          <a:lstStyle/>
          <a:p>
            <a:pPr algn="ctr"/>
            <a:r>
              <a:rPr lang="en-US" sz="3000" b="1" u="sng" dirty="0">
                <a:solidFill>
                  <a:srgbClr val="003E6B"/>
                </a:solidFill>
                <a:latin typeface="+mj-lt"/>
              </a:rPr>
              <a:t>Development of this course is made possible by </a:t>
            </a:r>
          </a:p>
          <a:p>
            <a:r>
              <a:rPr lang="en-US" sz="1800" dirty="0">
                <a:solidFill>
                  <a:srgbClr val="003E6B"/>
                </a:solidFill>
                <a:latin typeface="+mj-lt"/>
              </a:rPr>
              <a:t>Funding provided through the </a:t>
            </a:r>
            <a:r>
              <a:rPr lang="en-US" sz="1800" u="sng" dirty="0">
                <a:solidFill>
                  <a:srgbClr val="003E6B"/>
                </a:solidFill>
                <a:latin typeface="+mj-lt"/>
              </a:rPr>
              <a:t>Department of Veterans Affairs Adaptive Sports Grant</a:t>
            </a:r>
            <a:r>
              <a:rPr lang="en-US" sz="1800" dirty="0">
                <a:solidFill>
                  <a:srgbClr val="003E6B"/>
                </a:solidFill>
                <a:latin typeface="+mj-lt"/>
              </a:rPr>
              <a:t> to Carlisle Academy Integrative Equine Therapy &amp; </a:t>
            </a:r>
            <a:r>
              <a:rPr lang="en-US" sz="1800" dirty="0" smtClean="0">
                <a:solidFill>
                  <a:srgbClr val="003E6B"/>
                </a:solidFill>
                <a:latin typeface="+mj-lt"/>
              </a:rPr>
              <a:t>Sports </a:t>
            </a:r>
            <a:r>
              <a:rPr lang="en-US" sz="1800" dirty="0">
                <a:solidFill>
                  <a:srgbClr val="003E6B"/>
                </a:solidFill>
                <a:latin typeface="+mj-lt"/>
              </a:rPr>
              <a:t>in partnership with the United States Equestrian Federation and the Professional Association of Therapeutic Horsemanship, International.</a:t>
            </a:r>
            <a:endParaRPr lang="en-US" sz="1800" i="1" dirty="0">
              <a:solidFill>
                <a:srgbClr val="003E6B"/>
              </a:solidFill>
              <a:latin typeface="+mj-lt"/>
            </a:endParaRPr>
          </a:p>
          <a:p>
            <a:endParaRPr lang="en-US" sz="2800" b="1" i="1" dirty="0">
              <a:solidFill>
                <a:srgbClr val="003E6B"/>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4148" y="2431576"/>
            <a:ext cx="1886858" cy="198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362200"/>
            <a:ext cx="1776846" cy="188345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 y="25146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4412776"/>
            <a:ext cx="3962400" cy="1421511"/>
          </a:xfrm>
          <a:prstGeom prst="rect">
            <a:avLst/>
          </a:prstGeom>
        </p:spPr>
      </p:pic>
      <p:sp>
        <p:nvSpPr>
          <p:cNvPr id="7" name="Rectangle 6"/>
          <p:cNvSpPr/>
          <p:nvPr/>
        </p:nvSpPr>
        <p:spPr>
          <a:xfrm>
            <a:off x="457200" y="4572000"/>
            <a:ext cx="2362199" cy="1446550"/>
          </a:xfrm>
          <a:prstGeom prst="rect">
            <a:avLst/>
          </a:prstGeom>
        </p:spPr>
        <p:txBody>
          <a:bodyPr wrap="square">
            <a:spAutoFit/>
          </a:bodyPr>
          <a:lstStyle/>
          <a:p>
            <a:r>
              <a:rPr lang="en-US" sz="1100" b="1" i="1" dirty="0">
                <a:solidFill>
                  <a:srgbClr val="003E6B"/>
                </a:solidFill>
                <a:latin typeface="+mj-lt"/>
              </a:rPr>
              <a:t>Disclaimer: </a:t>
            </a:r>
            <a:r>
              <a:rPr lang="en-US" sz="1100" i="1" dirty="0">
                <a:solidFill>
                  <a:srgbClr val="003E6B"/>
                </a:solidFill>
                <a:latin typeface="+mj-lt"/>
              </a:rPr>
              <a:t>This program is funded in part by a grant from the United States Department of Veterans Affairs. The opinions, findings, and conclusions stated herein are those of the author and do not necessarily reflect those of the United States Department of Veterans Affairs.</a:t>
            </a:r>
            <a:endParaRPr lang="en-US" sz="1100" dirty="0">
              <a:solidFill>
                <a:srgbClr val="003E6B"/>
              </a:solidFill>
              <a:latin typeface="+mj-lt"/>
            </a:endParaRPr>
          </a:p>
        </p:txBody>
      </p:sp>
      <p:sp>
        <p:nvSpPr>
          <p:cNvPr id="2" name="Footer Placeholder 1"/>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4051125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Para-Driving Classification</a:t>
            </a:r>
          </a:p>
        </p:txBody>
      </p:sp>
      <p:sp>
        <p:nvSpPr>
          <p:cNvPr id="3" name="Content Placeholder 2"/>
          <p:cNvSpPr>
            <a:spLocks noGrp="1"/>
          </p:cNvSpPr>
          <p:nvPr>
            <p:ph sz="half" idx="1"/>
          </p:nvPr>
        </p:nvSpPr>
        <p:spPr/>
        <p:txBody>
          <a:bodyPr/>
          <a:lstStyle/>
          <a:p>
            <a:pPr marL="285750" indent="-285750">
              <a:buFont typeface="Wingdings" panose="05000000000000000000" pitchFamily="2" charset="2"/>
              <a:buChar char="§"/>
            </a:pPr>
            <a:endParaRPr lang="en-US" sz="2800" dirty="0">
              <a:latin typeface="+mj-lt"/>
            </a:endParaRPr>
          </a:p>
          <a:p>
            <a:endParaRPr lang="en-US" dirty="0"/>
          </a:p>
        </p:txBody>
      </p:sp>
      <p:sp>
        <p:nvSpPr>
          <p:cNvPr id="6" name="Content Placeholder 5">
            <a:extLst>
              <a:ext uri="{FF2B5EF4-FFF2-40B4-BE49-F238E27FC236}">
                <a16:creationId xmlns:a16="http://schemas.microsoft.com/office/drawing/2014/main" xmlns="" id="{1E3F48EA-B66E-47BB-8141-4F3EC0C52889}"/>
              </a:ext>
            </a:extLst>
          </p:cNvPr>
          <p:cNvSpPr>
            <a:spLocks noGrp="1"/>
          </p:cNvSpPr>
          <p:nvPr>
            <p:ph sz="half" idx="2"/>
          </p:nvPr>
        </p:nvSpPr>
        <p:spPr>
          <a:xfrm>
            <a:off x="304800" y="1600200"/>
            <a:ext cx="5010150" cy="4419601"/>
          </a:xfrm>
        </p:spPr>
        <p:txBody>
          <a:bodyPr>
            <a:normAutofit/>
          </a:bodyPr>
          <a:lstStyle/>
          <a:p>
            <a:pPr>
              <a:buFont typeface="Wingdings" panose="05000000000000000000" pitchFamily="2" charset="2"/>
              <a:buChar char="§"/>
            </a:pPr>
            <a:r>
              <a:rPr lang="en-GB" dirty="0">
                <a:latin typeface="+mj-lt"/>
              </a:rPr>
              <a:t>Uses the same Profiles as PE Dressage	 </a:t>
            </a:r>
          </a:p>
          <a:p>
            <a:pPr lvl="1">
              <a:buFont typeface="Wingdings" panose="05000000000000000000" pitchFamily="2" charset="2"/>
              <a:buChar char="§"/>
            </a:pPr>
            <a:r>
              <a:rPr lang="en-GB" dirty="0">
                <a:latin typeface="+mj-lt"/>
              </a:rPr>
              <a:t>Not all profiles are eligible for para-driving</a:t>
            </a:r>
          </a:p>
          <a:p>
            <a:pPr>
              <a:buFont typeface="Wingdings" panose="05000000000000000000" pitchFamily="2" charset="2"/>
              <a:buChar char="§"/>
            </a:pPr>
            <a:r>
              <a:rPr lang="en-GB" dirty="0">
                <a:latin typeface="+mj-lt"/>
              </a:rPr>
              <a:t>Only 2 Grades are available</a:t>
            </a:r>
          </a:p>
          <a:p>
            <a:pPr>
              <a:buFont typeface="Wingdings" panose="05000000000000000000" pitchFamily="2" charset="2"/>
              <a:buChar char="§"/>
            </a:pPr>
            <a:r>
              <a:rPr lang="en-GB" dirty="0">
                <a:latin typeface="+mj-lt"/>
              </a:rPr>
              <a:t>Classification procedure is the same, but takes into account different physical requirements of driving</a:t>
            </a:r>
          </a:p>
          <a:p>
            <a:endParaRPr lang="en-US" dirty="0"/>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057400"/>
            <a:ext cx="3651828" cy="2562946"/>
          </a:xfrm>
          <a:prstGeom prst="rect">
            <a:avLst/>
          </a:prstGeom>
        </p:spPr>
      </p:pic>
    </p:spTree>
    <p:extLst>
      <p:ext uri="{BB962C8B-B14F-4D97-AF65-F5344CB8AC3E}">
        <p14:creationId xmlns:p14="http://schemas.microsoft.com/office/powerpoint/2010/main" val="516110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786EBDAD-9439-4336-8882-36F878B701F0}"/>
              </a:ext>
            </a:extLst>
          </p:cNvPr>
          <p:cNvSpPr>
            <a:spLocks noGrp="1"/>
          </p:cNvSpPr>
          <p:nvPr>
            <p:ph type="title"/>
          </p:nvPr>
        </p:nvSpPr>
        <p:spPr/>
        <p:txBody>
          <a:bodyPr/>
          <a:lstStyle/>
          <a:p>
            <a:r>
              <a:rPr lang="en-US" b="1" dirty="0"/>
              <a:t>Driving Classification Grades</a:t>
            </a:r>
            <a:endParaRPr lang="en-US" dirty="0"/>
          </a:p>
        </p:txBody>
      </p:sp>
      <p:sp>
        <p:nvSpPr>
          <p:cNvPr id="7" name="Content Placeholder 6">
            <a:extLst>
              <a:ext uri="{FF2B5EF4-FFF2-40B4-BE49-F238E27FC236}">
                <a16:creationId xmlns:a16="http://schemas.microsoft.com/office/drawing/2014/main" xmlns="" id="{821B6859-8C37-434E-AD70-9D1CE87396B3}"/>
              </a:ext>
            </a:extLst>
          </p:cNvPr>
          <p:cNvSpPr>
            <a:spLocks noGrp="1"/>
          </p:cNvSpPr>
          <p:nvPr>
            <p:ph idx="1"/>
          </p:nvPr>
        </p:nvSpPr>
        <p:spPr/>
        <p:txBody>
          <a:bodyPr>
            <a:normAutofit fontScale="70000" lnSpcReduction="20000"/>
          </a:bodyPr>
          <a:lstStyle/>
          <a:p>
            <a:r>
              <a:rPr lang="en-GB" b="1" dirty="0">
                <a:solidFill>
                  <a:srgbClr val="C00000"/>
                </a:solidFill>
                <a:latin typeface="+mj-lt"/>
              </a:rPr>
              <a:t>Grade I: </a:t>
            </a:r>
            <a:r>
              <a:rPr lang="en-GB" dirty="0">
                <a:latin typeface="+mj-lt"/>
              </a:rPr>
              <a:t>Moderate to severe impairment in all 4 limbs and trunk who may not be able to walk; moderate to severe impairment in 3 limbs and trunk; severe impairment in two unilateral limbs and trunk; severe impairment in upper limbs and trunk; severe impairment in upper limbs with mild impairment in lower limbs; severe impairment in upper limbs.  Most athlete will use a wheelchair in daily life for some or all mobility.</a:t>
            </a:r>
          </a:p>
          <a:p>
            <a:endParaRPr lang="en-GB" dirty="0">
              <a:latin typeface="+mj-lt"/>
            </a:endParaRPr>
          </a:p>
          <a:p>
            <a:r>
              <a:rPr lang="en-GB" b="1" dirty="0">
                <a:solidFill>
                  <a:srgbClr val="C00000"/>
                </a:solidFill>
                <a:latin typeface="+mj-lt"/>
              </a:rPr>
              <a:t>Grade II: </a:t>
            </a:r>
            <a:r>
              <a:rPr lang="en-GB" dirty="0">
                <a:latin typeface="+mj-lt"/>
              </a:rPr>
              <a:t>Includes a range of impairments, such as: mild impairment of all 4 limbs and trunk; severe to moderate impairment in 1 or 2 lower limbs; 2 limbs on the same side; moderate to mild impairment of 1 or 2 upper limbs. Less impairment compared to Grade I.</a:t>
            </a:r>
          </a:p>
          <a:p>
            <a:endParaRPr lang="en-GB" dirty="0">
              <a:latin typeface="+mj-lt"/>
            </a:endParaRPr>
          </a:p>
          <a:p>
            <a:r>
              <a:rPr lang="en-GB" b="1" dirty="0">
                <a:solidFill>
                  <a:srgbClr val="C00000"/>
                </a:solidFill>
                <a:latin typeface="+mj-lt"/>
              </a:rPr>
              <a:t>Not Eligible: </a:t>
            </a:r>
            <a:r>
              <a:rPr lang="en-GB" dirty="0">
                <a:latin typeface="+mj-lt"/>
              </a:rPr>
              <a:t>Profiles 20, 23, 29, 30, 36, 37a, 37b, 38, 39, 41, 48</a:t>
            </a:r>
          </a:p>
        </p:txBody>
      </p:sp>
      <p:sp>
        <p:nvSpPr>
          <p:cNvPr id="5" name="Footer Placeholder 4">
            <a:extLst>
              <a:ext uri="{FF2B5EF4-FFF2-40B4-BE49-F238E27FC236}">
                <a16:creationId xmlns:a16="http://schemas.microsoft.com/office/drawing/2014/main" xmlns="" id="{91BB8676-8CCE-47C8-96CC-58DC9B2F9DE5}"/>
              </a:ext>
            </a:extLst>
          </p:cNvPr>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2077397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 Classification Status</a:t>
            </a:r>
          </a:p>
        </p:txBody>
      </p:sp>
      <p:sp>
        <p:nvSpPr>
          <p:cNvPr id="3" name="Content Placeholder 2"/>
          <p:cNvSpPr>
            <a:spLocks noGrp="1"/>
          </p:cNvSpPr>
          <p:nvPr>
            <p:ph idx="1"/>
          </p:nvPr>
        </p:nvSpPr>
        <p:spPr>
          <a:xfrm>
            <a:off x="457200" y="1371601"/>
            <a:ext cx="8229600" cy="4648200"/>
          </a:xfrm>
        </p:spPr>
        <p:txBody>
          <a:bodyPr>
            <a:normAutofit fontScale="77500" lnSpcReduction="20000"/>
          </a:bodyPr>
          <a:lstStyle/>
          <a:p>
            <a:r>
              <a:rPr lang="en-US" b="1" dirty="0">
                <a:solidFill>
                  <a:srgbClr val="C00000"/>
                </a:solidFill>
                <a:latin typeface="+mj-lt"/>
              </a:rPr>
              <a:t>NEW:</a:t>
            </a:r>
            <a:r>
              <a:rPr lang="en-US" b="1" dirty="0">
                <a:latin typeface="+mj-lt"/>
              </a:rPr>
              <a:t> </a:t>
            </a:r>
            <a:r>
              <a:rPr lang="en-US" dirty="0">
                <a:latin typeface="+mj-lt"/>
              </a:rPr>
              <a:t>athletes in the process of completing classification; have completed the bench testing, but not the riding observation.</a:t>
            </a:r>
          </a:p>
          <a:p>
            <a:endParaRPr lang="en-US" dirty="0">
              <a:solidFill>
                <a:srgbClr val="FF0000"/>
              </a:solidFill>
              <a:latin typeface="+mj-lt"/>
            </a:endParaRPr>
          </a:p>
          <a:p>
            <a:r>
              <a:rPr lang="en-US" b="1" dirty="0">
                <a:solidFill>
                  <a:srgbClr val="C00000"/>
                </a:solidFill>
                <a:latin typeface="+mj-lt"/>
              </a:rPr>
              <a:t>REVIEW:</a:t>
            </a:r>
            <a:r>
              <a:rPr lang="en-US" b="1" dirty="0">
                <a:solidFill>
                  <a:srgbClr val="FF0000"/>
                </a:solidFill>
                <a:latin typeface="+mj-lt"/>
              </a:rPr>
              <a:t> </a:t>
            </a:r>
            <a:r>
              <a:rPr lang="en-US" dirty="0">
                <a:latin typeface="+mj-lt"/>
              </a:rPr>
              <a:t>athletes who have been assigned a Profile/Grade but may have recent impairments or are subject to change (for example: multiple sclerosis); will be given a review date.</a:t>
            </a:r>
          </a:p>
          <a:p>
            <a:endParaRPr lang="en-US" dirty="0">
              <a:solidFill>
                <a:srgbClr val="FF0000"/>
              </a:solidFill>
              <a:latin typeface="+mj-lt"/>
            </a:endParaRPr>
          </a:p>
          <a:p>
            <a:r>
              <a:rPr lang="en-US" b="1" dirty="0">
                <a:solidFill>
                  <a:srgbClr val="C00000"/>
                </a:solidFill>
                <a:latin typeface="+mj-lt"/>
              </a:rPr>
              <a:t>CONFIRMED:</a:t>
            </a:r>
            <a:r>
              <a:rPr lang="en-US" b="1" dirty="0">
                <a:solidFill>
                  <a:srgbClr val="FF0000"/>
                </a:solidFill>
                <a:latin typeface="+mj-lt"/>
              </a:rPr>
              <a:t> </a:t>
            </a:r>
            <a:r>
              <a:rPr lang="en-US" dirty="0">
                <a:latin typeface="+mj-lt"/>
              </a:rPr>
              <a:t>athletes who have been assigned a Profile/Grade and do not require further evaluation; impairments that are stable, with no expectation of change.</a:t>
            </a: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117441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Re-classification</a:t>
            </a:r>
          </a:p>
        </p:txBody>
      </p:sp>
      <p:sp>
        <p:nvSpPr>
          <p:cNvPr id="3" name="Content Placeholder 2"/>
          <p:cNvSpPr>
            <a:spLocks noGrp="1"/>
          </p:cNvSpPr>
          <p:nvPr>
            <p:ph idx="1"/>
          </p:nvPr>
        </p:nvSpPr>
        <p:spPr>
          <a:xfrm>
            <a:off x="457200" y="1447801"/>
            <a:ext cx="8229600" cy="4343400"/>
          </a:xfrm>
        </p:spPr>
        <p:txBody>
          <a:bodyPr>
            <a:normAutofit fontScale="92500"/>
          </a:bodyPr>
          <a:lstStyle/>
          <a:p>
            <a:pPr marL="457200" indent="-457200">
              <a:buFont typeface="Wingdings" panose="05000000000000000000" pitchFamily="2" charset="2"/>
              <a:buChar char="§"/>
            </a:pPr>
            <a:r>
              <a:rPr lang="en-US" sz="3000" dirty="0">
                <a:latin typeface="+mj-lt"/>
              </a:rPr>
              <a:t>There are protest or appeal procedures available to the athlete at a FEI competition (see FEI Classification Manual).</a:t>
            </a:r>
          </a:p>
          <a:p>
            <a:pPr marL="457200" indent="-457200">
              <a:buFont typeface="Wingdings" panose="05000000000000000000" pitchFamily="2" charset="2"/>
              <a:buChar char="§"/>
            </a:pPr>
            <a:r>
              <a:rPr lang="en-US" sz="3000" dirty="0">
                <a:latin typeface="+mj-lt"/>
              </a:rPr>
              <a:t>USEF follows FEI rules and Classification Manual regarding classification and reclassification.</a:t>
            </a:r>
          </a:p>
          <a:p>
            <a:pPr marL="457200" indent="-457200">
              <a:buFont typeface="Wingdings" panose="05000000000000000000" pitchFamily="2" charset="2"/>
              <a:buChar char="§"/>
            </a:pPr>
            <a:r>
              <a:rPr lang="en-US" sz="3000" dirty="0">
                <a:latin typeface="+mj-lt"/>
              </a:rPr>
              <a:t>Re-classification will be considered only for athletes who are designated Review, or with the submission of evidence of a change in medical status or the onset of a new medical condition.   </a:t>
            </a:r>
          </a:p>
          <a:p>
            <a:endParaRPr lang="en-US" dirty="0"/>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906359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Issues</a:t>
            </a:r>
          </a:p>
        </p:txBody>
      </p:sp>
      <p:sp>
        <p:nvSpPr>
          <p:cNvPr id="3" name="Content Placeholder 2"/>
          <p:cNvSpPr>
            <a:spLocks noGrp="1"/>
          </p:cNvSpPr>
          <p:nvPr>
            <p:ph idx="1"/>
          </p:nvPr>
        </p:nvSpPr>
        <p:spPr>
          <a:xfrm>
            <a:off x="457200" y="1600201"/>
            <a:ext cx="8229600" cy="4343400"/>
          </a:xfrm>
        </p:spPr>
        <p:txBody>
          <a:bodyPr>
            <a:normAutofit fontScale="85000" lnSpcReduction="20000"/>
          </a:bodyPr>
          <a:lstStyle/>
          <a:p>
            <a:pPr marL="457200" indent="-457200">
              <a:buFont typeface="Wingdings" panose="05000000000000000000" pitchFamily="2" charset="2"/>
              <a:buChar char="§"/>
            </a:pPr>
            <a:r>
              <a:rPr lang="en-US" dirty="0">
                <a:latin typeface="+mj-lt"/>
              </a:rPr>
              <a:t>Misrepresentation</a:t>
            </a:r>
          </a:p>
          <a:p>
            <a:pPr marL="800100" lvl="1" indent="-342900">
              <a:buFont typeface="Arial" panose="020B0604020202020204" pitchFamily="34" charset="0"/>
              <a:buChar char="•"/>
            </a:pPr>
            <a:r>
              <a:rPr lang="en-US" sz="2400" dirty="0">
                <a:latin typeface="+mj-lt"/>
              </a:rPr>
              <a:t>Intentional cheating</a:t>
            </a:r>
          </a:p>
          <a:p>
            <a:pPr marL="800100" lvl="1" indent="-342900">
              <a:buFont typeface="Arial" panose="020B0604020202020204" pitchFamily="34" charset="0"/>
              <a:buChar char="•"/>
            </a:pPr>
            <a:r>
              <a:rPr lang="en-US" sz="2400" dirty="0">
                <a:latin typeface="+mj-lt"/>
              </a:rPr>
              <a:t>Pain</a:t>
            </a:r>
          </a:p>
          <a:p>
            <a:pPr marL="800100" lvl="1" indent="-342900">
              <a:buFont typeface="Arial" panose="020B0604020202020204" pitchFamily="34" charset="0"/>
              <a:buChar char="•"/>
            </a:pPr>
            <a:r>
              <a:rPr lang="en-US" sz="2400" dirty="0">
                <a:latin typeface="+mj-lt"/>
              </a:rPr>
              <a:t>Proof of misrepresentation </a:t>
            </a:r>
          </a:p>
          <a:p>
            <a:pPr marL="457200" indent="-457200">
              <a:buFont typeface="Wingdings" panose="05000000000000000000" pitchFamily="2" charset="2"/>
              <a:buChar char="§"/>
            </a:pPr>
            <a:r>
              <a:rPr lang="en-US" dirty="0">
                <a:latin typeface="+mj-lt"/>
              </a:rPr>
              <a:t>Medications</a:t>
            </a:r>
          </a:p>
          <a:p>
            <a:pPr marL="457200" indent="-457200">
              <a:buFont typeface="Wingdings" panose="05000000000000000000" pitchFamily="2" charset="2"/>
              <a:buChar char="§"/>
            </a:pPr>
            <a:r>
              <a:rPr lang="en-US" dirty="0">
                <a:latin typeface="+mj-lt"/>
              </a:rPr>
              <a:t>Fatigue or fluctuating conditions</a:t>
            </a:r>
          </a:p>
          <a:p>
            <a:pPr marL="457200" indent="-457200">
              <a:buFont typeface="Wingdings" panose="05000000000000000000" pitchFamily="2" charset="2"/>
              <a:buChar char="§"/>
            </a:pPr>
            <a:r>
              <a:rPr lang="en-US" dirty="0">
                <a:latin typeface="+mj-lt"/>
              </a:rPr>
              <a:t>New injuries</a:t>
            </a:r>
          </a:p>
          <a:p>
            <a:pPr marL="457200" indent="-457200">
              <a:buFont typeface="Wingdings" panose="05000000000000000000" pitchFamily="2" charset="2"/>
              <a:buChar char="§"/>
            </a:pPr>
            <a:r>
              <a:rPr lang="en-US" dirty="0">
                <a:latin typeface="+mj-lt"/>
              </a:rPr>
              <a:t>Legal concerns</a:t>
            </a:r>
          </a:p>
          <a:p>
            <a:pPr marL="800100" lvl="1" indent="-342900">
              <a:buFont typeface="Arial" panose="020B0604020202020204" pitchFamily="34" charset="0"/>
              <a:buChar char="•"/>
            </a:pPr>
            <a:r>
              <a:rPr lang="en-US" sz="2400" dirty="0">
                <a:latin typeface="+mj-lt"/>
              </a:rPr>
              <a:t>Lawsuits</a:t>
            </a:r>
          </a:p>
          <a:p>
            <a:pPr marL="800100" lvl="1" indent="-342900">
              <a:buFont typeface="Arial" panose="020B0604020202020204" pitchFamily="34" charset="0"/>
              <a:buChar char="•"/>
            </a:pPr>
            <a:r>
              <a:rPr lang="en-US" sz="2400" dirty="0">
                <a:latin typeface="+mj-lt"/>
              </a:rPr>
              <a:t>“Permission” to compete</a:t>
            </a:r>
          </a:p>
          <a:p>
            <a:pPr marL="457200" indent="-457200">
              <a:buFont typeface="Wingdings" panose="05000000000000000000" pitchFamily="2" charset="2"/>
              <a:buChar char="§"/>
            </a:pPr>
            <a:r>
              <a:rPr lang="en-US" dirty="0">
                <a:latin typeface="+mj-lt"/>
              </a:rPr>
              <a:t>Classifier experience</a:t>
            </a: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1928369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of Classification</a:t>
            </a:r>
          </a:p>
        </p:txBody>
      </p:sp>
      <p:sp>
        <p:nvSpPr>
          <p:cNvPr id="3" name="Content Placeholder 2"/>
          <p:cNvSpPr>
            <a:spLocks noGrp="1"/>
          </p:cNvSpPr>
          <p:nvPr>
            <p:ph idx="1"/>
          </p:nvPr>
        </p:nvSpPr>
        <p:spPr>
          <a:xfrm>
            <a:off x="457200" y="1524001"/>
            <a:ext cx="8229600" cy="4343400"/>
          </a:xfrm>
        </p:spPr>
        <p:txBody>
          <a:bodyPr>
            <a:normAutofit fontScale="77500" lnSpcReduction="20000"/>
          </a:bodyPr>
          <a:lstStyle/>
          <a:p>
            <a:pPr>
              <a:buFont typeface="Wingdings" panose="05000000000000000000" pitchFamily="2" charset="2"/>
              <a:buChar char="§"/>
            </a:pPr>
            <a:r>
              <a:rPr lang="en-US" sz="2800" dirty="0">
                <a:latin typeface="+mj-lt"/>
              </a:rPr>
              <a:t>IPC movement towards evidence-based, sport-specific classification process.</a:t>
            </a:r>
          </a:p>
          <a:p>
            <a:pPr>
              <a:buFont typeface="Wingdings" panose="05000000000000000000" pitchFamily="2" charset="2"/>
              <a:buChar char="§"/>
            </a:pPr>
            <a:r>
              <a:rPr lang="en-US" sz="2800" dirty="0">
                <a:latin typeface="+mj-lt"/>
              </a:rPr>
              <a:t>FEI is beginning significant research projects relating to the classification system.</a:t>
            </a:r>
          </a:p>
          <a:p>
            <a:pPr marL="914400" lvl="1" indent="-457200">
              <a:buFont typeface="Arial" panose="020B0604020202020204" pitchFamily="34" charset="0"/>
              <a:buChar char="•"/>
            </a:pPr>
            <a:r>
              <a:rPr lang="en-US" dirty="0">
                <a:latin typeface="+mj-lt"/>
              </a:rPr>
              <a:t>What is actually needed for PE sport (dressage is being researched first).</a:t>
            </a:r>
          </a:p>
          <a:p>
            <a:pPr marL="914400" lvl="1" indent="-457200">
              <a:buFont typeface="Arial" panose="020B0604020202020204" pitchFamily="34" charset="0"/>
              <a:buChar char="•"/>
            </a:pPr>
            <a:r>
              <a:rPr lang="en-US" dirty="0">
                <a:latin typeface="+mj-lt"/>
              </a:rPr>
              <a:t>How will the sport requirements impact the current system?</a:t>
            </a:r>
          </a:p>
          <a:p>
            <a:pPr marL="914400" lvl="1" indent="-457200">
              <a:buFont typeface="Arial" panose="020B0604020202020204" pitchFamily="34" charset="0"/>
              <a:buChar char="•"/>
            </a:pPr>
            <a:r>
              <a:rPr lang="en-US" dirty="0">
                <a:latin typeface="+mj-lt"/>
              </a:rPr>
              <a:t>Reassessment of the minimal impairment criteria.</a:t>
            </a:r>
          </a:p>
          <a:p>
            <a:pPr marL="914400" lvl="1" indent="-457200">
              <a:buFont typeface="Arial" panose="020B0604020202020204" pitchFamily="34" charset="0"/>
              <a:buChar char="•"/>
            </a:pPr>
            <a:r>
              <a:rPr lang="en-US" dirty="0">
                <a:latin typeface="+mj-lt"/>
              </a:rPr>
              <a:t>Assessment of the impact of visual or intellectual impairments.</a:t>
            </a:r>
          </a:p>
          <a:p>
            <a:pPr>
              <a:buFont typeface="Wingdings" panose="05000000000000000000" pitchFamily="2" charset="2"/>
              <a:buChar char="§"/>
            </a:pPr>
            <a:r>
              <a:rPr lang="en-US" sz="2800" dirty="0">
                <a:latin typeface="+mj-lt"/>
              </a:rPr>
              <a:t>Overall goal of keeping PE sport in the Paralympic Games.</a:t>
            </a:r>
          </a:p>
          <a:p>
            <a:pPr marL="914400" lvl="1" indent="-457200">
              <a:buFont typeface="Arial" panose="020B0604020202020204" pitchFamily="34" charset="0"/>
              <a:buChar char="•"/>
            </a:pPr>
            <a:r>
              <a:rPr lang="en-US" dirty="0">
                <a:latin typeface="+mj-lt"/>
              </a:rPr>
              <a:t>Sport must be easy to understand by spectators.</a:t>
            </a: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1185197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a:t>How to find a Classifier in your Area?</a:t>
            </a:r>
          </a:p>
        </p:txBody>
      </p:sp>
      <p:sp>
        <p:nvSpPr>
          <p:cNvPr id="3" name="Content Placeholder 2"/>
          <p:cNvSpPr>
            <a:spLocks noGrp="1"/>
          </p:cNvSpPr>
          <p:nvPr>
            <p:ph idx="1"/>
          </p:nvPr>
        </p:nvSpPr>
        <p:spPr>
          <a:xfrm>
            <a:off x="457200" y="1828801"/>
            <a:ext cx="8229600" cy="3124200"/>
          </a:xfrm>
        </p:spPr>
        <p:txBody>
          <a:bodyPr>
            <a:normAutofit/>
          </a:bodyPr>
          <a:lstStyle/>
          <a:p>
            <a:r>
              <a:rPr lang="en-US" dirty="0">
                <a:solidFill>
                  <a:srgbClr val="C00000"/>
                </a:solidFill>
                <a:latin typeface="+mj-lt"/>
              </a:rPr>
              <a:t>For a U.S. (National) or FEI (International) Classification, </a:t>
            </a:r>
            <a:r>
              <a:rPr lang="en-US" dirty="0" smtClean="0">
                <a:solidFill>
                  <a:srgbClr val="C00000"/>
                </a:solidFill>
                <a:latin typeface="+mj-lt"/>
              </a:rPr>
              <a:t>please contact</a:t>
            </a:r>
            <a:r>
              <a:rPr lang="en-US" dirty="0">
                <a:solidFill>
                  <a:srgbClr val="C00000"/>
                </a:solidFill>
                <a:latin typeface="+mj-lt"/>
              </a:rPr>
              <a:t>:</a:t>
            </a:r>
          </a:p>
          <a:p>
            <a:pPr marL="0" indent="0">
              <a:buNone/>
            </a:pPr>
            <a:r>
              <a:rPr lang="en-US" dirty="0">
                <a:solidFill>
                  <a:srgbClr val="C00000"/>
                </a:solidFill>
                <a:latin typeface="+mj-lt"/>
              </a:rPr>
              <a:t>	</a:t>
            </a:r>
            <a:r>
              <a:rPr lang="en-US" b="1" dirty="0">
                <a:latin typeface="+mj-lt"/>
              </a:rPr>
              <a:t>LAUREEN K. </a:t>
            </a:r>
            <a:r>
              <a:rPr lang="en-US" b="1" smtClean="0">
                <a:latin typeface="+mj-lt"/>
              </a:rPr>
              <a:t>JOHNSON</a:t>
            </a:r>
            <a:r>
              <a:rPr lang="en-US" smtClean="0">
                <a:latin typeface="+mj-lt"/>
              </a:rPr>
              <a:t>, USEF </a:t>
            </a:r>
            <a:r>
              <a:rPr lang="en-US">
                <a:latin typeface="+mj-lt"/>
              </a:rPr>
              <a:t>Director </a:t>
            </a:r>
            <a:r>
              <a:rPr lang="en-US" smtClean="0">
                <a:latin typeface="+mj-lt"/>
              </a:rPr>
              <a:t>	Para-Equestrian </a:t>
            </a:r>
            <a:r>
              <a:rPr lang="en-US">
                <a:latin typeface="+mj-lt"/>
              </a:rPr>
              <a:t>&amp;</a:t>
            </a:r>
            <a:r>
              <a:rPr lang="en-US" smtClean="0">
                <a:latin typeface="+mj-lt"/>
              </a:rPr>
              <a:t> Vaulting; 	</a:t>
            </a:r>
            <a:r>
              <a:rPr lang="en-US" smtClean="0">
                <a:latin typeface="+mj-lt"/>
                <a:hlinkClick r:id="rId2"/>
              </a:rPr>
              <a:t>lkjohnson@usef.org</a:t>
            </a:r>
            <a:endParaRPr lang="en-US" dirty="0">
              <a:solidFill>
                <a:srgbClr val="C00000"/>
              </a:solidFill>
              <a:latin typeface="+mj-lt"/>
            </a:endParaRP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1172963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457200" y="1447801"/>
            <a:ext cx="8229600" cy="4114800"/>
          </a:xfrm>
        </p:spPr>
        <p:txBody>
          <a:bodyPr>
            <a:normAutofit fontScale="70000" lnSpcReduction="20000"/>
          </a:bodyPr>
          <a:lstStyle/>
          <a:p>
            <a:r>
              <a:rPr lang="en-US" dirty="0">
                <a:latin typeface="+mj-lt"/>
              </a:rPr>
              <a:t>Federation Equestrian International </a:t>
            </a:r>
          </a:p>
          <a:p>
            <a:pPr lvl="1"/>
            <a:r>
              <a:rPr lang="en-US" dirty="0">
                <a:latin typeface="+mj-lt"/>
                <a:hlinkClick r:id="rId2"/>
              </a:rPr>
              <a:t>www.fei.org</a:t>
            </a:r>
            <a:r>
              <a:rPr lang="en-US" dirty="0">
                <a:latin typeface="+mj-lt"/>
              </a:rPr>
              <a:t> </a:t>
            </a:r>
          </a:p>
          <a:p>
            <a:pPr lvl="1"/>
            <a:r>
              <a:rPr lang="en-US" dirty="0">
                <a:latin typeface="+mj-lt"/>
              </a:rPr>
              <a:t>International Governing Body.  Oversight for International Competition, Including International Level Rules and Classification </a:t>
            </a:r>
          </a:p>
          <a:p>
            <a:r>
              <a:rPr lang="en-US" dirty="0">
                <a:latin typeface="+mj-lt"/>
              </a:rPr>
              <a:t>United States Equestrian Federation</a:t>
            </a:r>
          </a:p>
          <a:p>
            <a:pPr lvl="1"/>
            <a:r>
              <a:rPr lang="en-US" dirty="0">
                <a:latin typeface="+mj-lt"/>
                <a:hlinkClick r:id="rId3"/>
              </a:rPr>
              <a:t>www.usef.org</a:t>
            </a:r>
            <a:r>
              <a:rPr lang="en-US" dirty="0">
                <a:latin typeface="+mj-lt"/>
              </a:rPr>
              <a:t> </a:t>
            </a:r>
          </a:p>
          <a:p>
            <a:pPr lvl="1"/>
            <a:r>
              <a:rPr lang="en-US" dirty="0">
                <a:latin typeface="+mj-lt"/>
              </a:rPr>
              <a:t>National Governing Body, Oversight for National Competition, Including National Level Rules and Classification</a:t>
            </a:r>
          </a:p>
          <a:p>
            <a:r>
              <a:rPr lang="en-US" dirty="0">
                <a:latin typeface="+mj-lt"/>
              </a:rPr>
              <a:t>United States Para-Equestrian Association </a:t>
            </a:r>
          </a:p>
          <a:p>
            <a:pPr lvl="1"/>
            <a:r>
              <a:rPr lang="en-US" dirty="0">
                <a:latin typeface="+mj-lt"/>
                <a:hlinkClick r:id="rId4"/>
              </a:rPr>
              <a:t>www.uspea.org</a:t>
            </a:r>
            <a:r>
              <a:rPr lang="en-US" dirty="0">
                <a:latin typeface="+mj-lt"/>
              </a:rPr>
              <a:t> </a:t>
            </a:r>
          </a:p>
          <a:p>
            <a:pPr lvl="1"/>
            <a:r>
              <a:rPr lang="en-US" dirty="0">
                <a:latin typeface="+mj-lt"/>
              </a:rPr>
              <a:t>Official Para-Dressage Affiliate to USEF, Oversight for Grassroots Education &amp; Talent Development  </a:t>
            </a: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2680339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Links</a:t>
            </a:r>
            <a:endParaRPr lang="en-US" b="1" dirty="0"/>
          </a:p>
        </p:txBody>
      </p:sp>
      <p:sp>
        <p:nvSpPr>
          <p:cNvPr id="3" name="Content Placeholder 2"/>
          <p:cNvSpPr>
            <a:spLocks noGrp="1"/>
          </p:cNvSpPr>
          <p:nvPr>
            <p:ph idx="1"/>
          </p:nvPr>
        </p:nvSpPr>
        <p:spPr/>
        <p:txBody>
          <a:bodyPr/>
          <a:lstStyle/>
          <a:p>
            <a:pPr marL="0" indent="0" algn="ctr">
              <a:buNone/>
            </a:pPr>
            <a:endParaRPr lang="en-US" dirty="0">
              <a:hlinkClick r:id="rId2" action="ppaction://hlinkfile"/>
            </a:endParaRPr>
          </a:p>
          <a:p>
            <a:pPr marL="0" indent="0" algn="ctr">
              <a:buNone/>
            </a:pPr>
            <a:r>
              <a:rPr lang="en-US" sz="3600" dirty="0" smtClean="0">
                <a:latin typeface="+mj-lt"/>
                <a:hlinkClick r:id="rId2" action="ppaction://hlinkfile"/>
              </a:rPr>
              <a:t>FEI Classification Manual COPY </a:t>
            </a:r>
            <a:endParaRPr lang="en-US" sz="3600" dirty="0">
              <a:latin typeface="+mj-lt"/>
            </a:endParaRPr>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pic>
        <p:nvPicPr>
          <p:cNvPr id="1028" name="Picture 4" descr="C:\Users\Sarah\AppData\Local\Microsoft\Windows\Temporary Internet Files\Content.IE5\MN91AEAJ\user-manual-smal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042" y="3276600"/>
            <a:ext cx="2090738" cy="141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6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09601"/>
            <a:ext cx="8610600" cy="5229199"/>
          </a:xfrm>
        </p:spPr>
        <p:txBody>
          <a:bodyPr>
            <a:normAutofit/>
          </a:bodyPr>
          <a:lstStyle/>
          <a:p>
            <a:pPr algn="ctr"/>
            <a:r>
              <a:rPr lang="en-US" sz="3600" b="1" dirty="0" smtClean="0">
                <a:solidFill>
                  <a:srgbClr val="003E6B"/>
                </a:solidFill>
                <a:latin typeface="+mj-lt"/>
              </a:rPr>
              <a:t>These presentations are part of a library of Para-Equestrian educational courses which include:</a:t>
            </a:r>
          </a:p>
          <a:p>
            <a:endParaRPr lang="en-US" sz="3600" b="1" i="1" dirty="0" smtClean="0">
              <a:solidFill>
                <a:srgbClr val="003E6B"/>
              </a:solidFill>
            </a:endParaRPr>
          </a:p>
          <a:p>
            <a:pPr marL="971550" lvl="1" indent="-514350" algn="l">
              <a:buFont typeface="+mj-lt"/>
              <a:buAutoNum type="arabicPeriod"/>
            </a:pPr>
            <a:r>
              <a:rPr lang="en-US" sz="2600" b="1" i="1" dirty="0" smtClean="0">
                <a:solidFill>
                  <a:srgbClr val="003E6B"/>
                </a:solidFill>
                <a:latin typeface="+mj-lt"/>
              </a:rPr>
              <a:t>Introduction </a:t>
            </a:r>
            <a:r>
              <a:rPr lang="en-US" sz="2600" b="1" i="1" dirty="0">
                <a:solidFill>
                  <a:srgbClr val="003E6B"/>
                </a:solidFill>
                <a:latin typeface="+mj-lt"/>
              </a:rPr>
              <a:t>to Para-Equestrian </a:t>
            </a:r>
            <a:r>
              <a:rPr lang="en-US" sz="2600" b="1" i="1" dirty="0" smtClean="0">
                <a:solidFill>
                  <a:srgbClr val="003E6B"/>
                </a:solidFill>
                <a:latin typeface="+mj-lt"/>
              </a:rPr>
              <a:t>Dressage</a:t>
            </a:r>
            <a:endParaRPr lang="en-US" sz="2600" b="1" dirty="0" smtClean="0">
              <a:solidFill>
                <a:srgbClr val="003E6B"/>
              </a:solidFill>
              <a:latin typeface="+mj-lt"/>
            </a:endParaRPr>
          </a:p>
          <a:p>
            <a:pPr marL="971550" lvl="1" indent="-514350" algn="l">
              <a:buFont typeface="+mj-lt"/>
              <a:buAutoNum type="arabicPeriod"/>
            </a:pPr>
            <a:endParaRPr lang="en-US" sz="2600" b="1" dirty="0" smtClean="0">
              <a:solidFill>
                <a:srgbClr val="003E6B"/>
              </a:solidFill>
              <a:latin typeface="+mj-lt"/>
            </a:endParaRPr>
          </a:p>
          <a:p>
            <a:pPr marL="971550" lvl="1" indent="-514350" algn="l">
              <a:buFont typeface="+mj-lt"/>
              <a:buAutoNum type="arabicPeriod"/>
            </a:pPr>
            <a:r>
              <a:rPr lang="en-US" sz="2400" b="1" i="1" dirty="0">
                <a:solidFill>
                  <a:srgbClr val="003E6B"/>
                </a:solidFill>
                <a:latin typeface="+mj-lt"/>
              </a:rPr>
              <a:t>Introduction to Para-Equestrian </a:t>
            </a:r>
            <a:r>
              <a:rPr lang="en-US" sz="2400" b="1" i="1" dirty="0" smtClean="0">
                <a:solidFill>
                  <a:srgbClr val="003E6B"/>
                </a:solidFill>
                <a:latin typeface="+mj-lt"/>
              </a:rPr>
              <a:t>Driving</a:t>
            </a:r>
            <a:endParaRPr lang="en-US" sz="2400" b="1" i="1" dirty="0">
              <a:solidFill>
                <a:srgbClr val="003E6B"/>
              </a:solidFill>
              <a:latin typeface="+mj-lt"/>
            </a:endParaRPr>
          </a:p>
          <a:p>
            <a:pPr marL="971550" lvl="1" indent="-514350" algn="l">
              <a:buFont typeface="+mj-lt"/>
              <a:buAutoNum type="arabicPeriod"/>
            </a:pPr>
            <a:endParaRPr lang="en-US" sz="2400" b="1" i="1" dirty="0" smtClean="0">
              <a:solidFill>
                <a:srgbClr val="003E6B"/>
              </a:solidFill>
              <a:latin typeface="+mj-lt"/>
            </a:endParaRPr>
          </a:p>
          <a:p>
            <a:pPr marL="971550" lvl="1" indent="-514350" algn="l">
              <a:buFont typeface="+mj-lt"/>
              <a:buAutoNum type="arabicPeriod"/>
            </a:pPr>
            <a:r>
              <a:rPr lang="en-US" sz="2400" b="1" i="1" dirty="0" smtClean="0">
                <a:solidFill>
                  <a:srgbClr val="003E6B"/>
                </a:solidFill>
                <a:latin typeface="+mj-lt"/>
              </a:rPr>
              <a:t>Understanding Para-Equestrian Classification</a:t>
            </a:r>
          </a:p>
          <a:p>
            <a:pPr marL="971550" lvl="1" indent="-514350" algn="l">
              <a:buFont typeface="+mj-lt"/>
              <a:buAutoNum type="arabicPeriod"/>
            </a:pPr>
            <a:endParaRPr lang="en-US" sz="2400" b="1" i="1" dirty="0" smtClean="0">
              <a:solidFill>
                <a:srgbClr val="003E6B"/>
              </a:solidFill>
              <a:latin typeface="+mj-lt"/>
            </a:endParaRPr>
          </a:p>
          <a:p>
            <a:pPr marL="514350" indent="-514350">
              <a:buFont typeface="+mj-lt"/>
              <a:buAutoNum type="arabicPeriod"/>
            </a:pPr>
            <a:endParaRPr lang="en-US" sz="2800" b="1" i="1" dirty="0" smtClean="0">
              <a:solidFill>
                <a:srgbClr val="003E6B"/>
              </a:solidFill>
              <a:latin typeface="+mj-lt"/>
            </a:endParaRPr>
          </a:p>
          <a:p>
            <a:pPr marL="514350" indent="-514350">
              <a:buFont typeface="+mj-lt"/>
              <a:buAutoNum type="arabicPeriod"/>
            </a:pPr>
            <a:endParaRPr lang="en-US" sz="2800" b="1" i="1" dirty="0" smtClean="0">
              <a:solidFill>
                <a:srgbClr val="003E6B"/>
              </a:solidFill>
              <a:latin typeface="+mj-lt"/>
            </a:endParaRPr>
          </a:p>
        </p:txBody>
      </p:sp>
      <p:sp>
        <p:nvSpPr>
          <p:cNvPr id="2" name="Footer Placeholder 1"/>
          <p:cNvSpPr>
            <a:spLocks noGrp="1"/>
          </p:cNvSpPr>
          <p:nvPr>
            <p:ph type="ftr" sz="quarter" idx="3"/>
          </p:nvPr>
        </p:nvSpPr>
        <p:spPr/>
        <p:txBody>
          <a:bodyPr/>
          <a:lstStyle/>
          <a:p>
            <a:r>
              <a:rPr lang="en-US" dirty="0" smtClean="0"/>
              <a:t>© Copyright 2017, United States Equestrian Federation</a:t>
            </a:r>
            <a:endParaRPr lang="en-US" dirty="0"/>
          </a:p>
        </p:txBody>
      </p:sp>
    </p:spTree>
    <p:extLst>
      <p:ext uri="{BB962C8B-B14F-4D97-AF65-F5344CB8AC3E}">
        <p14:creationId xmlns:p14="http://schemas.microsoft.com/office/powerpoint/2010/main" val="3823088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Disclaimer</a:t>
            </a:r>
          </a:p>
        </p:txBody>
      </p:sp>
      <p:sp>
        <p:nvSpPr>
          <p:cNvPr id="3" name="Content Placeholder 2"/>
          <p:cNvSpPr>
            <a:spLocks noGrp="1"/>
          </p:cNvSpPr>
          <p:nvPr>
            <p:ph idx="1"/>
          </p:nvPr>
        </p:nvSpPr>
        <p:spPr>
          <a:xfrm>
            <a:off x="457200" y="1600201"/>
            <a:ext cx="8229600" cy="3962399"/>
          </a:xfrm>
        </p:spPr>
        <p:txBody>
          <a:bodyPr/>
          <a:lstStyle/>
          <a:p>
            <a:pPr marL="0" indent="0" algn="ctr">
              <a:buNone/>
            </a:pPr>
            <a:r>
              <a:rPr lang="en-US" i="1" dirty="0">
                <a:latin typeface="+mj-lt"/>
              </a:rPr>
              <a:t>The information in this presentation may not perfectly reflect the most updated USEF/FEI Para-Equestrian rules. </a:t>
            </a:r>
          </a:p>
          <a:p>
            <a:pPr marL="0" indent="0" algn="ctr">
              <a:buNone/>
            </a:pPr>
            <a:endParaRPr lang="en-US" sz="700" i="1" dirty="0">
              <a:latin typeface="+mj-lt"/>
            </a:endParaRPr>
          </a:p>
          <a:p>
            <a:pPr marL="0" indent="0" algn="ctr">
              <a:buNone/>
            </a:pPr>
            <a:endParaRPr lang="en-US" sz="700" dirty="0">
              <a:latin typeface="+mj-lt"/>
              <a:cs typeface="Arial" pitchFamily="34" charset="0"/>
            </a:endParaRPr>
          </a:p>
          <a:p>
            <a:pPr marL="0" indent="0" algn="ctr">
              <a:buNone/>
            </a:pPr>
            <a:r>
              <a:rPr lang="en-US" i="1" dirty="0">
                <a:latin typeface="+mj-lt"/>
              </a:rPr>
              <a:t>It is the responsibility of the athlete to check the USEF/FEI Para-Equestrian </a:t>
            </a:r>
            <a:r>
              <a:rPr lang="en-US" i="1" dirty="0" smtClean="0">
                <a:latin typeface="+mj-lt"/>
              </a:rPr>
              <a:t>Rules </a:t>
            </a:r>
            <a:r>
              <a:rPr lang="en-US" i="1" dirty="0">
                <a:latin typeface="+mj-lt"/>
              </a:rPr>
              <a:t>updated annually.</a:t>
            </a:r>
          </a:p>
          <a:p>
            <a:endParaRPr lang="en-US" dirty="0"/>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256952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458200" cy="5638800"/>
          </a:xfrm>
        </p:spPr>
        <p:txBody>
          <a:bodyPr>
            <a:normAutofit/>
          </a:bodyPr>
          <a:lstStyle/>
          <a:p>
            <a:pPr algn="ctr"/>
            <a:r>
              <a:rPr lang="en-US" sz="3600" b="1" dirty="0">
                <a:solidFill>
                  <a:srgbClr val="003E6B"/>
                </a:solidFill>
                <a:latin typeface="+mj-lt"/>
              </a:rPr>
              <a:t>Attributions</a:t>
            </a:r>
          </a:p>
          <a:p>
            <a:pPr algn="ctr"/>
            <a:r>
              <a:rPr lang="en-US" sz="1800" b="1" dirty="0">
                <a:solidFill>
                  <a:srgbClr val="003E6B"/>
                </a:solidFill>
                <a:latin typeface="+mj-lt"/>
              </a:rPr>
              <a:t>Course material </a:t>
            </a:r>
            <a:r>
              <a:rPr lang="en-US" sz="1800" b="1" dirty="0" smtClean="0">
                <a:solidFill>
                  <a:srgbClr val="003E6B"/>
                </a:solidFill>
                <a:latin typeface="+mj-lt"/>
              </a:rPr>
              <a:t>was produced and narrated by</a:t>
            </a:r>
            <a:r>
              <a:rPr lang="en-US" sz="1800" b="1" dirty="0">
                <a:solidFill>
                  <a:srgbClr val="003E6B"/>
                </a:solidFill>
                <a:latin typeface="+mj-lt"/>
              </a:rPr>
              <a:t> </a:t>
            </a:r>
            <a:r>
              <a:rPr lang="en-US" sz="1800" b="1" dirty="0" smtClean="0">
                <a:solidFill>
                  <a:srgbClr val="003E6B"/>
                </a:solidFill>
                <a:latin typeface="+mj-lt"/>
              </a:rPr>
              <a:t>Sarah Armentrout</a:t>
            </a:r>
          </a:p>
          <a:p>
            <a:pPr algn="ctr"/>
            <a:r>
              <a:rPr lang="en-US" sz="1800" b="1" dirty="0" smtClean="0">
                <a:solidFill>
                  <a:srgbClr val="003E6B"/>
                </a:solidFill>
                <a:latin typeface="+mj-lt"/>
              </a:rPr>
              <a:t>Head </a:t>
            </a:r>
            <a:r>
              <a:rPr lang="en-US" sz="1800" b="1" dirty="0">
                <a:solidFill>
                  <a:srgbClr val="003E6B"/>
                </a:solidFill>
                <a:latin typeface="+mj-lt"/>
              </a:rPr>
              <a:t>of </a:t>
            </a:r>
            <a:r>
              <a:rPr lang="en-US" sz="1800" b="1" dirty="0" smtClean="0">
                <a:solidFill>
                  <a:srgbClr val="003E6B"/>
                </a:solidFill>
                <a:latin typeface="+mj-lt"/>
              </a:rPr>
              <a:t>School, Carlisle </a:t>
            </a:r>
            <a:r>
              <a:rPr lang="en-US" sz="1800" b="1" dirty="0">
                <a:solidFill>
                  <a:srgbClr val="003E6B"/>
                </a:solidFill>
                <a:latin typeface="+mj-lt"/>
              </a:rPr>
              <a:t>Academy, </a:t>
            </a:r>
            <a:r>
              <a:rPr lang="en-US" sz="1800" b="1" dirty="0" smtClean="0">
                <a:solidFill>
                  <a:srgbClr val="003E6B"/>
                </a:solidFill>
                <a:latin typeface="+mj-lt"/>
              </a:rPr>
              <a:t>October 2017 </a:t>
            </a:r>
            <a:endParaRPr lang="en-US" sz="1800" b="1" dirty="0">
              <a:solidFill>
                <a:srgbClr val="003E6B"/>
              </a:solidFill>
              <a:latin typeface="+mj-lt"/>
            </a:endParaRPr>
          </a:p>
          <a:p>
            <a:pPr algn="ctr"/>
            <a:endParaRPr lang="en-US" sz="2800" b="1" dirty="0" smtClean="0">
              <a:solidFill>
                <a:srgbClr val="003E6B"/>
              </a:solidFill>
              <a:latin typeface="+mj-lt"/>
            </a:endParaRPr>
          </a:p>
          <a:p>
            <a:pPr algn="ctr"/>
            <a:r>
              <a:rPr lang="en-US" sz="2800" b="1" dirty="0" smtClean="0">
                <a:solidFill>
                  <a:srgbClr val="003E6B"/>
                </a:solidFill>
                <a:latin typeface="+mj-lt"/>
              </a:rPr>
              <a:t> </a:t>
            </a:r>
            <a:r>
              <a:rPr lang="en-US" sz="2800" b="1" dirty="0">
                <a:solidFill>
                  <a:srgbClr val="003E6B"/>
                </a:solidFill>
                <a:latin typeface="+mj-lt"/>
              </a:rPr>
              <a:t>-----------------</a:t>
            </a:r>
            <a:endParaRPr lang="en-US" sz="2200" b="1" dirty="0">
              <a:solidFill>
                <a:srgbClr val="003E6B"/>
              </a:solidFill>
              <a:latin typeface="+mj-lt"/>
            </a:endParaRPr>
          </a:p>
          <a:p>
            <a:pPr algn="ctr"/>
            <a:r>
              <a:rPr lang="en-US" sz="1800" b="1" i="1" dirty="0">
                <a:solidFill>
                  <a:srgbClr val="003E6B"/>
                </a:solidFill>
                <a:latin typeface="+mj-lt"/>
              </a:rPr>
              <a:t>with contributions from </a:t>
            </a:r>
          </a:p>
          <a:p>
            <a:pPr marL="285750" indent="-285750">
              <a:buFont typeface="Arial" panose="020B0604020202020204" pitchFamily="34" charset="0"/>
              <a:buChar char="•"/>
            </a:pPr>
            <a:r>
              <a:rPr lang="en-US" sz="2000" b="1" dirty="0">
                <a:solidFill>
                  <a:srgbClr val="003E6B"/>
                </a:solidFill>
                <a:latin typeface="+mj-lt"/>
              </a:rPr>
              <a:t>Joann Benjamin PT, HPCS, FEI Classifier</a:t>
            </a:r>
          </a:p>
          <a:p>
            <a:pPr marL="285750" indent="-285750">
              <a:buFont typeface="Arial" panose="020B0604020202020204" pitchFamily="34" charset="0"/>
              <a:buChar char="•"/>
            </a:pPr>
            <a:r>
              <a:rPr lang="en-US" sz="2000" b="1" dirty="0">
                <a:solidFill>
                  <a:srgbClr val="003E6B"/>
                </a:solidFill>
                <a:latin typeface="+mj-lt"/>
              </a:rPr>
              <a:t>Tina Wentz, PT, FEI Classifier</a:t>
            </a:r>
          </a:p>
          <a:p>
            <a:pPr marL="285750" indent="-285750">
              <a:buFont typeface="Arial" panose="020B0604020202020204" pitchFamily="34" charset="0"/>
              <a:buChar char="•"/>
            </a:pPr>
            <a:r>
              <a:rPr lang="en-US" sz="2000" b="1" dirty="0">
                <a:solidFill>
                  <a:srgbClr val="003E6B"/>
                </a:solidFill>
                <a:latin typeface="+mj-lt"/>
              </a:rPr>
              <a:t>Kerri Sowers, PT, DPT, NCS, FEI Classifier</a:t>
            </a:r>
          </a:p>
          <a:p>
            <a:pPr marL="285750" indent="-285750">
              <a:buFont typeface="Arial" panose="020B0604020202020204" pitchFamily="34" charset="0"/>
              <a:buChar char="•"/>
            </a:pPr>
            <a:endParaRPr lang="en-US" sz="1800" b="1" dirty="0">
              <a:solidFill>
                <a:srgbClr val="003E6B"/>
              </a:solidFill>
              <a:latin typeface="+mj-lt"/>
            </a:endParaRPr>
          </a:p>
          <a:p>
            <a:endParaRPr lang="en-US" sz="1800" b="1" dirty="0">
              <a:solidFill>
                <a:srgbClr val="003E6B"/>
              </a:solidFill>
              <a:latin typeface="+mj-lt"/>
            </a:endParaRPr>
          </a:p>
          <a:p>
            <a:r>
              <a:rPr lang="en-US" sz="1200" b="1" dirty="0">
                <a:solidFill>
                  <a:srgbClr val="003E6B"/>
                </a:solidFill>
                <a:latin typeface="+mj-lt"/>
              </a:rPr>
              <a:t>© </a:t>
            </a:r>
            <a:r>
              <a:rPr lang="en-US" sz="1200" b="1" dirty="0" smtClean="0">
                <a:solidFill>
                  <a:srgbClr val="003E6B"/>
                </a:solidFill>
                <a:latin typeface="+mj-lt"/>
              </a:rPr>
              <a:t>2017 </a:t>
            </a:r>
            <a:r>
              <a:rPr lang="en-US" sz="1200" b="1" i="1" dirty="0" smtClean="0">
                <a:solidFill>
                  <a:srgbClr val="003E6B"/>
                </a:solidFill>
                <a:latin typeface="+mj-lt"/>
              </a:rPr>
              <a:t>Copyright </a:t>
            </a:r>
            <a:r>
              <a:rPr lang="en-US" sz="1200" b="1" i="1" dirty="0">
                <a:solidFill>
                  <a:srgbClr val="003E6B"/>
                </a:solidFill>
                <a:latin typeface="+mj-lt"/>
              </a:rPr>
              <a:t>owned by United States Equestrian </a:t>
            </a:r>
            <a:r>
              <a:rPr lang="en-US" sz="1200" b="1" i="1" dirty="0" smtClean="0">
                <a:solidFill>
                  <a:srgbClr val="003E6B"/>
                </a:solidFill>
                <a:latin typeface="+mj-lt"/>
              </a:rPr>
              <a:t>Federation. </a:t>
            </a:r>
            <a:endParaRPr lang="en-US" sz="1200" b="1" i="1" dirty="0">
              <a:solidFill>
                <a:srgbClr val="003E6B"/>
              </a:solidFill>
              <a:latin typeface="+mj-lt"/>
            </a:endParaRPr>
          </a:p>
          <a:p>
            <a:r>
              <a:rPr lang="en-US" sz="1200" i="1" dirty="0">
                <a:solidFill>
                  <a:srgbClr val="003E6B"/>
                </a:solidFill>
                <a:latin typeface="+mj-lt"/>
              </a:rPr>
              <a:t>Duplication or disbursement of this material is by permission only. </a:t>
            </a:r>
          </a:p>
          <a:p>
            <a:endParaRPr lang="en-US" sz="1800" dirty="0">
              <a:solidFill>
                <a:srgbClr val="003E6B"/>
              </a:solidFill>
            </a:endParaRPr>
          </a:p>
          <a:p>
            <a:endParaRPr lang="en-US" sz="3600" b="1" dirty="0">
              <a:solidFill>
                <a:srgbClr val="003E6B"/>
              </a:solidFill>
              <a:latin typeface="+mj-lt"/>
            </a:endParaRPr>
          </a:p>
          <a:p>
            <a:pPr algn="ctr"/>
            <a:endParaRPr lang="en-US" sz="3600" b="1" dirty="0">
              <a:solidFill>
                <a:srgbClr val="003E6B"/>
              </a:solidFill>
              <a:latin typeface="+mj-lt"/>
            </a:endParaRP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934844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Objectives </a:t>
            </a:r>
            <a:br>
              <a:rPr lang="en-US" b="1" dirty="0"/>
            </a:br>
            <a:endParaRPr lang="en-US" dirty="0"/>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a:buFont typeface="+mj-lt"/>
              <a:buAutoNum type="arabicPeriod"/>
            </a:pPr>
            <a:r>
              <a:rPr lang="en-US" dirty="0">
                <a:latin typeface="+mj-lt"/>
              </a:rPr>
              <a:t>To develop a foundational understanding of National and International competition in Para-Equestrian </a:t>
            </a:r>
            <a:r>
              <a:rPr lang="en-US" dirty="0" smtClean="0">
                <a:latin typeface="+mj-lt"/>
              </a:rPr>
              <a:t>Sports, specifically Para-Dressage &amp; Para-Driving.</a:t>
            </a:r>
            <a:endParaRPr lang="en-US" dirty="0">
              <a:latin typeface="+mj-lt"/>
            </a:endParaRPr>
          </a:p>
          <a:p>
            <a:pPr>
              <a:buFont typeface="+mj-lt"/>
              <a:buAutoNum type="arabicPeriod"/>
            </a:pPr>
            <a:endParaRPr lang="en-US" dirty="0">
              <a:latin typeface="+mj-lt"/>
            </a:endParaRPr>
          </a:p>
          <a:p>
            <a:pPr>
              <a:buFont typeface="+mj-lt"/>
              <a:buAutoNum type="arabicPeriod"/>
            </a:pPr>
            <a:r>
              <a:rPr lang="en-US" dirty="0">
                <a:latin typeface="+mj-lt"/>
              </a:rPr>
              <a:t>To raise awareness among riding schools, therapeutic riding centers, veteran service organizations and adaptive sport clubs about </a:t>
            </a:r>
            <a:r>
              <a:rPr lang="en-US" dirty="0" smtClean="0">
                <a:latin typeface="+mj-lt"/>
              </a:rPr>
              <a:t>these </a:t>
            </a:r>
            <a:r>
              <a:rPr lang="en-US" dirty="0">
                <a:latin typeface="+mj-lt"/>
              </a:rPr>
              <a:t>exciting Paralympic </a:t>
            </a:r>
            <a:r>
              <a:rPr lang="en-US" dirty="0" smtClean="0">
                <a:latin typeface="+mj-lt"/>
              </a:rPr>
              <a:t>and International equestrian sports </a:t>
            </a:r>
            <a:r>
              <a:rPr lang="en-US" dirty="0">
                <a:latin typeface="+mj-lt"/>
              </a:rPr>
              <a:t>as a competitive pursuit beyond equine-assisted therapy or recreation. </a:t>
            </a:r>
          </a:p>
          <a:p>
            <a:pPr marL="457200" indent="-457200">
              <a:buFont typeface="+mj-lt"/>
              <a:buAutoNum type="arabicPeriod"/>
            </a:pPr>
            <a:endParaRPr lang="en-US" dirty="0">
              <a:latin typeface="+mj-lt"/>
            </a:endParaRPr>
          </a:p>
          <a:p>
            <a:pPr>
              <a:buFont typeface="+mj-lt"/>
              <a:buAutoNum type="arabicPeriod"/>
            </a:pPr>
            <a:r>
              <a:rPr lang="en-US" dirty="0">
                <a:latin typeface="+mj-lt"/>
              </a:rPr>
              <a:t>Connect emerging coaches and athletes to the USEF/USPEA </a:t>
            </a:r>
            <a:r>
              <a:rPr lang="en-US" i="1" dirty="0">
                <a:latin typeface="+mj-lt"/>
              </a:rPr>
              <a:t>International Para-Equestrian Dressage Centers of Excellence </a:t>
            </a:r>
            <a:r>
              <a:rPr lang="en-US" dirty="0">
                <a:latin typeface="+mj-lt"/>
              </a:rPr>
              <a:t>which provide training clinics, educational symposia, and access to international para-dressage coaching experts.</a:t>
            </a:r>
          </a:p>
          <a:p>
            <a:pPr>
              <a:buFont typeface="+mj-lt"/>
              <a:buAutoNum type="arabicPeriod"/>
            </a:pPr>
            <a:endParaRPr lang="en-US" dirty="0">
              <a:latin typeface="+mj-lt"/>
            </a:endParaRPr>
          </a:p>
          <a:p>
            <a:pPr>
              <a:buFont typeface="+mj-lt"/>
              <a:buAutoNum type="arabicPeriod"/>
            </a:pPr>
            <a:r>
              <a:rPr lang="en-US" dirty="0">
                <a:latin typeface="+mj-lt"/>
              </a:rPr>
              <a:t>Encourage para-eligible veterans to participate in </a:t>
            </a:r>
            <a:r>
              <a:rPr lang="en-US" dirty="0" smtClean="0">
                <a:latin typeface="+mj-lt"/>
              </a:rPr>
              <a:t>the Department of Veterans Affairs’</a:t>
            </a:r>
            <a:r>
              <a:rPr lang="en-US" i="1" dirty="0" smtClean="0">
                <a:latin typeface="+mj-lt"/>
              </a:rPr>
              <a:t> </a:t>
            </a:r>
            <a:r>
              <a:rPr lang="en-US" i="1" dirty="0">
                <a:latin typeface="+mj-lt"/>
              </a:rPr>
              <a:t>Veteran Assistance Program for Paralympic Athletes </a:t>
            </a:r>
            <a:r>
              <a:rPr lang="en-US" dirty="0">
                <a:latin typeface="+mj-lt"/>
              </a:rPr>
              <a:t>with trained, knowledgeable coaching support.</a:t>
            </a:r>
          </a:p>
          <a:p>
            <a:endParaRPr lang="en-US" dirty="0"/>
          </a:p>
        </p:txBody>
      </p:sp>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007256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419600" cy="5105400"/>
          </a:xfrm>
        </p:spPr>
        <p:txBody>
          <a:bodyPr>
            <a:normAutofit fontScale="90000"/>
          </a:bodyPr>
          <a:lstStyle/>
          <a:p>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1100" b="1" dirty="0" smtClean="0"/>
              <a:t/>
            </a:r>
            <a:br>
              <a:rPr lang="en-US" sz="1100" b="1" dirty="0" smtClean="0"/>
            </a:br>
            <a:r>
              <a:rPr lang="en-US" sz="1100" b="1" dirty="0"/>
              <a:t/>
            </a:r>
            <a:br>
              <a:rPr lang="en-US" sz="1100" b="1" dirty="0"/>
            </a:br>
            <a:r>
              <a:rPr lang="en-US" sz="4000" b="1" dirty="0" smtClean="0"/>
              <a:t>Presenter</a:t>
            </a:r>
            <a:br>
              <a:rPr lang="en-US" sz="4000" b="1" dirty="0" smtClean="0"/>
            </a:br>
            <a:r>
              <a:rPr lang="en-US" sz="4000" b="1" dirty="0" smtClean="0"/>
              <a:t>Kerri Sowers</a:t>
            </a:r>
            <a:br>
              <a:rPr lang="en-US" sz="4000" b="1" dirty="0" smtClean="0"/>
            </a:br>
            <a:r>
              <a:rPr lang="en-US" sz="2000" b="1" dirty="0" smtClean="0"/>
              <a:t>PT</a:t>
            </a:r>
            <a:r>
              <a:rPr lang="en-US" sz="2000" b="1" dirty="0"/>
              <a:t>, DPT, PhD(c</a:t>
            </a:r>
            <a:r>
              <a:rPr lang="en-US" sz="2000" b="1" dirty="0" smtClean="0"/>
              <a:t>)</a:t>
            </a:r>
            <a:r>
              <a:rPr lang="en-US" sz="1600" b="1" dirty="0" smtClean="0"/>
              <a:t/>
            </a:r>
            <a:br>
              <a:rPr lang="en-US" sz="1600" b="1" dirty="0" smtClean="0"/>
            </a:br>
            <a:r>
              <a:rPr lang="en-US" sz="1600" b="1" dirty="0"/>
              <a:t/>
            </a:r>
            <a:br>
              <a:rPr lang="en-US" sz="1600" b="1" dirty="0"/>
            </a:br>
            <a:r>
              <a:rPr lang="en-US" sz="2000" dirty="0" smtClean="0"/>
              <a:t>Kerri Sowers is </a:t>
            </a:r>
            <a:r>
              <a:rPr lang="en-US" sz="2000" dirty="0"/>
              <a:t>an Assistant Professor of Health Science at Stockton University in Galloway, New Jersey.  She is a Fédération Equestre Internationale Level 2 Classifier for Para-equestrian sport, a United States Equestrian Federation National Classifier, and serves on the United States Equestrian Federation Adaptive Sports Committee.  In addition to her experience as a classifier, Kerri is an accomplished dressage rider, who has competed successfully through the FEI levels.  </a:t>
            </a:r>
            <a:r>
              <a:rPr lang="en-US" sz="1200" dirty="0"/>
              <a:t/>
            </a:r>
            <a:br>
              <a:rPr lang="en-US" sz="1200" dirty="0"/>
            </a:br>
            <a:r>
              <a:rPr lang="en-US" sz="1300" b="1" dirty="0" smtClean="0"/>
              <a:t/>
            </a:r>
            <a:br>
              <a:rPr lang="en-US" sz="1300" b="1" dirty="0" smtClean="0"/>
            </a:br>
            <a:r>
              <a:rPr lang="en-US" sz="1300" b="1" dirty="0" smtClean="0"/>
              <a:t/>
            </a:r>
            <a:br>
              <a:rPr lang="en-US" sz="1300" b="1" dirty="0" smtClean="0"/>
            </a:br>
            <a:r>
              <a:rPr lang="en-US" dirty="0"/>
              <a:t/>
            </a:r>
            <a:br>
              <a:rPr lang="en-US" dirty="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endParaRPr lang="en-US"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29200" y="1905000"/>
            <a:ext cx="3636844" cy="3182616"/>
          </a:xfrm>
        </p:spPr>
      </p:pic>
      <p:sp>
        <p:nvSpPr>
          <p:cNvPr id="4" name="Footer Placeholder 3"/>
          <p:cNvSpPr>
            <a:spLocks noGrp="1"/>
          </p:cNvSpPr>
          <p:nvPr>
            <p:ph type="ftr" sz="quarter" idx="3"/>
          </p:nvPr>
        </p:nvSpPr>
        <p:spPr/>
        <p:txBody>
          <a:bodyPr/>
          <a:lstStyle/>
          <a:p>
            <a:r>
              <a:rPr lang="en-US" smtClean="0"/>
              <a:t>© Copyright 2017, United States Equestrian Federation</a:t>
            </a:r>
            <a:endParaRPr lang="en-US" dirty="0"/>
          </a:p>
        </p:txBody>
      </p:sp>
    </p:spTree>
    <p:extLst>
      <p:ext uri="{BB962C8B-B14F-4D97-AF65-F5344CB8AC3E}">
        <p14:creationId xmlns:p14="http://schemas.microsoft.com/office/powerpoint/2010/main" val="2869000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Classification?</a:t>
            </a:r>
          </a:p>
        </p:txBody>
      </p:sp>
      <p:sp>
        <p:nvSpPr>
          <p:cNvPr id="3" name="Content Placeholder 2"/>
          <p:cNvSpPr>
            <a:spLocks noGrp="1"/>
          </p:cNvSpPr>
          <p:nvPr>
            <p:ph idx="1"/>
          </p:nvPr>
        </p:nvSpPr>
        <p:spPr/>
        <p:txBody>
          <a:bodyPr/>
          <a:lstStyle/>
          <a:p>
            <a:pPr marL="0" indent="0" algn="ctr">
              <a:buNone/>
            </a:pPr>
            <a:endParaRPr lang="en-US" sz="3600" i="1" dirty="0"/>
          </a:p>
          <a:p>
            <a:pPr marL="0" indent="0" algn="ctr">
              <a:buNone/>
            </a:pPr>
            <a:r>
              <a:rPr lang="en-US" sz="3600" i="1" dirty="0">
                <a:latin typeface="+mj-lt"/>
              </a:rPr>
              <a:t>“Grouping athletes into sport classes according to how much of their impairment affects fundamental activities in each specific sport of discipline.”   </a:t>
            </a:r>
          </a:p>
          <a:p>
            <a:pPr marL="0" indent="0">
              <a:buNone/>
            </a:pPr>
            <a:r>
              <a:rPr lang="en-US" sz="2000" dirty="0"/>
              <a:t>													(IPC, 2015)</a:t>
            </a:r>
          </a:p>
          <a:p>
            <a:endParaRPr lang="en-US" dirty="0"/>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157961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Brief History of Classification</a:t>
            </a:r>
          </a:p>
        </p:txBody>
      </p:sp>
      <p:sp>
        <p:nvSpPr>
          <p:cNvPr id="3" name="Content Placeholder 2"/>
          <p:cNvSpPr>
            <a:spLocks noGrp="1"/>
          </p:cNvSpPr>
          <p:nvPr>
            <p:ph idx="1"/>
          </p:nvPr>
        </p:nvSpPr>
        <p:spPr/>
        <p:txBody>
          <a:bodyPr>
            <a:normAutofit fontScale="92500" lnSpcReduction="20000"/>
          </a:bodyPr>
          <a:lstStyle/>
          <a:p>
            <a:pPr marL="457200" indent="-457200">
              <a:buFont typeface="Wingdings" panose="05000000000000000000" pitchFamily="2" charset="2"/>
              <a:buChar char="§"/>
            </a:pPr>
            <a:r>
              <a:rPr lang="en-US" sz="3500" dirty="0">
                <a:latin typeface="+mj-lt"/>
              </a:rPr>
              <a:t>Began in the 1950s, shortly after Dr. </a:t>
            </a:r>
            <a:r>
              <a:rPr lang="en-US" sz="3500" dirty="0" err="1">
                <a:latin typeface="+mj-lt"/>
              </a:rPr>
              <a:t>Guttman</a:t>
            </a:r>
            <a:r>
              <a:rPr lang="en-US" sz="3500" dirty="0">
                <a:latin typeface="+mj-lt"/>
              </a:rPr>
              <a:t> founded para sports.</a:t>
            </a:r>
          </a:p>
          <a:p>
            <a:pPr marL="457200" indent="-457200">
              <a:buFont typeface="Wingdings" panose="05000000000000000000" pitchFamily="2" charset="2"/>
              <a:buChar char="§"/>
            </a:pPr>
            <a:r>
              <a:rPr lang="en-US" sz="3500" dirty="0">
                <a:latin typeface="+mj-lt"/>
              </a:rPr>
              <a:t>Started as an impairment-based system</a:t>
            </a:r>
          </a:p>
          <a:p>
            <a:pPr marL="914400" lvl="1" indent="-457200">
              <a:buFont typeface="Arial" panose="020B0604020202020204" pitchFamily="34" charset="0"/>
              <a:buChar char="•"/>
            </a:pPr>
            <a:r>
              <a:rPr lang="en-US" sz="3500" dirty="0">
                <a:latin typeface="+mj-lt"/>
              </a:rPr>
              <a:t>Separate sport classes for different medical diagnoses.</a:t>
            </a:r>
          </a:p>
          <a:p>
            <a:pPr marL="457200" indent="-457200">
              <a:buFont typeface="Wingdings" panose="05000000000000000000" pitchFamily="2" charset="2"/>
              <a:buChar char="§"/>
            </a:pPr>
            <a:r>
              <a:rPr lang="en-US" sz="3500" dirty="0">
                <a:latin typeface="+mj-lt"/>
              </a:rPr>
              <a:t>1980s: classification transitioned to a functional-based system.</a:t>
            </a:r>
          </a:p>
          <a:p>
            <a:pPr marL="457200" indent="-457200">
              <a:buFont typeface="Wingdings" panose="05000000000000000000" pitchFamily="2" charset="2"/>
              <a:buChar char="§"/>
            </a:pPr>
            <a:r>
              <a:rPr lang="en-US" sz="3500" dirty="0">
                <a:latin typeface="+mj-lt"/>
              </a:rPr>
              <a:t>Currently…</a:t>
            </a:r>
          </a:p>
          <a:p>
            <a:pPr marL="914400" lvl="1" indent="-457200">
              <a:buFont typeface="Arial" panose="020B0604020202020204" pitchFamily="34" charset="0"/>
              <a:buChar char="•"/>
            </a:pPr>
            <a:r>
              <a:rPr lang="en-US" sz="3500" dirty="0">
                <a:latin typeface="+mj-lt"/>
              </a:rPr>
              <a:t>Focus is on evidence-based classification</a:t>
            </a:r>
          </a:p>
          <a:p>
            <a:endParaRPr lang="en-US" dirty="0"/>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3499084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 Classification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79885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spTree>
    <p:extLst>
      <p:ext uri="{BB962C8B-B14F-4D97-AF65-F5344CB8AC3E}">
        <p14:creationId xmlns:p14="http://schemas.microsoft.com/office/powerpoint/2010/main" val="3984523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vs. International</a:t>
            </a:r>
          </a:p>
        </p:txBody>
      </p:sp>
      <p:sp>
        <p:nvSpPr>
          <p:cNvPr id="4" name="Footer Placeholder 3"/>
          <p:cNvSpPr>
            <a:spLocks noGrp="1"/>
          </p:cNvSpPr>
          <p:nvPr>
            <p:ph type="ftr" sz="quarter" idx="3"/>
          </p:nvPr>
        </p:nvSpPr>
        <p:spPr/>
        <p:txBody>
          <a:bodyPr/>
          <a:lstStyle/>
          <a:p>
            <a:r>
              <a:rPr lang="en-US"/>
              <a:t>© Copyright 2017, United States Equestrian Federation</a:t>
            </a:r>
            <a:endParaRPr lang="en-US" dirty="0"/>
          </a:p>
        </p:txBody>
      </p:sp>
      <p:pic>
        <p:nvPicPr>
          <p:cNvPr id="5" name="Content Placeholder 4"/>
          <p:cNvPicPr>
            <a:picLocks noGrp="1" noChangeAspect="1"/>
          </p:cNvPicPr>
          <p:nvPr>
            <p:ph idx="1"/>
          </p:nvPr>
        </p:nvPicPr>
        <p:blipFill>
          <a:blip r:embed="rId2"/>
          <a:stretch>
            <a:fillRect/>
          </a:stretch>
        </p:blipFill>
        <p:spPr>
          <a:xfrm>
            <a:off x="533400" y="1447800"/>
            <a:ext cx="8175933" cy="4525963"/>
          </a:xfrm>
          <a:prstGeom prst="rect">
            <a:avLst/>
          </a:prstGeom>
        </p:spPr>
      </p:pic>
    </p:spTree>
    <p:extLst>
      <p:ext uri="{BB962C8B-B14F-4D97-AF65-F5344CB8AC3E}">
        <p14:creationId xmlns:p14="http://schemas.microsoft.com/office/powerpoint/2010/main" val="1396319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AIETS-Vet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D3339"/>
      </a:hlink>
      <a:folHlink>
        <a:srgbClr val="DD333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ara-Intro Course COEs" id="{F9726175-4F63-B144-A4E8-1A96DBAA360C}" vid="{1AA304A9-CF20-6F43-BCDD-3DAD6F90FC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Para-IntroCourseCOE-2</Template>
  <TotalTime>997</TotalTime>
  <Words>1671</Words>
  <Application>Microsoft Office PowerPoint</Application>
  <PresentationFormat>On-screen Show (4:3)</PresentationFormat>
  <Paragraphs>226</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Disclaimer</vt:lpstr>
      <vt:lpstr>Course Objectives  </vt:lpstr>
      <vt:lpstr>                                Presenter Kerri Sowers PT, DPT, PhD(c)  Kerri Sowers is an Assistant Professor of Health Science at Stockton University in Galloway, New Jersey.  She is a Fédération Equestre Internationale Level 2 Classifier for Para-equestrian sport, a United States Equestrian Federation National Classifier, and serves on the United States Equestrian Federation Adaptive Sports Committee.  In addition to her experience as a classifier, Kerri is an accomplished dressage rider, who has competed successfully through the FEI levels.            </vt:lpstr>
      <vt:lpstr>What is Classification?</vt:lpstr>
      <vt:lpstr>Brief History of Classification</vt:lpstr>
      <vt:lpstr>PE Classification</vt:lpstr>
      <vt:lpstr>National vs. International</vt:lpstr>
      <vt:lpstr>Permitted Impairments</vt:lpstr>
      <vt:lpstr>Minimal Impairment Criteria</vt:lpstr>
      <vt:lpstr>The Classification Process</vt:lpstr>
      <vt:lpstr>Classification Procedure</vt:lpstr>
      <vt:lpstr>Classification Assessment</vt:lpstr>
      <vt:lpstr>Classification Assessment</vt:lpstr>
      <vt:lpstr>Classification Assessment</vt:lpstr>
      <vt:lpstr>Classification Profiles</vt:lpstr>
      <vt:lpstr>Dressage Classification Grades</vt:lpstr>
      <vt:lpstr>Dressage Classification Grades</vt:lpstr>
      <vt:lpstr>Para-Driving Classification</vt:lpstr>
      <vt:lpstr>Driving Classification Grades</vt:lpstr>
      <vt:lpstr>PE Classification Status</vt:lpstr>
      <vt:lpstr>Re-classification</vt:lpstr>
      <vt:lpstr>Classification Issues</vt:lpstr>
      <vt:lpstr>Future of Classification</vt:lpstr>
      <vt:lpstr>How to find a Classifier in your Area?</vt:lpstr>
      <vt:lpstr>Resources</vt:lpstr>
      <vt:lpstr>Links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Bridgett Owen Chase</dc:creator>
  <cp:lastModifiedBy>Sarah</cp:lastModifiedBy>
  <cp:revision>68</cp:revision>
  <cp:lastPrinted>2017-10-09T15:15:53Z</cp:lastPrinted>
  <dcterms:created xsi:type="dcterms:W3CDTF">2017-07-11T19:21:48Z</dcterms:created>
  <dcterms:modified xsi:type="dcterms:W3CDTF">2018-01-10T22:13:56Z</dcterms:modified>
</cp:coreProperties>
</file>